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08" r:id="rId1"/>
  </p:sldMasterIdLst>
  <p:notesMasterIdLst>
    <p:notesMasterId r:id="rId2"/>
  </p:notesMasterIdLst>
  <p:sldIdLst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1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30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618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619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620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621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622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623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624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625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626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627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628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629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630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1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2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3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4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5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6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7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8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39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0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1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2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3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4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5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6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7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8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49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50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51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652" name="Rectangle 45"/>
          <p:cNvSpPr/>
          <p:nvPr/>
        </p:nvSpPr>
        <p:spPr>
          <a:xfrm>
            <a:off x="4561242" y="-21511"/>
            <a:ext cx="3679116" cy="6271840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3" name="Rectangle 46"/>
          <p:cNvSpPr/>
          <p:nvPr/>
        </p:nvSpPr>
        <p:spPr>
          <a:xfrm>
            <a:off x="4649096" y="-21511"/>
            <a:ext cx="3505200" cy="2312889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4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5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algn="l" indent="0" marL="0">
              <a:buNone/>
              <a:defRPr sz="1800">
                <a:solidFill>
                  <a:srgbClr val="424242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57" name="Rectangle 49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  <p:sp>
        <p:nvSpPr>
          <p:cNvPr id="1048660" name="Rectangle 88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7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baseline="0"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51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7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7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  <p:sp>
        <p:nvSpPr>
          <p:cNvPr id="104875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60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62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3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6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5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6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76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6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77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6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72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73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74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75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76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77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781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82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83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784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5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6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7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8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9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0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1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2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3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4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5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6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7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8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9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00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01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02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03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04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05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806" name="Rectangle 45"/>
          <p:cNvSpPr/>
          <p:nvPr/>
        </p:nvSpPr>
        <p:spPr>
          <a:xfrm>
            <a:off x="4561242" y="-21511"/>
            <a:ext cx="3679116" cy="6271840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07" name="Rectangle 56"/>
          <p:cNvSpPr/>
          <p:nvPr/>
        </p:nvSpPr>
        <p:spPr>
          <a:xfrm>
            <a:off x="4649096" y="-21510"/>
            <a:ext cx="3505200" cy="623938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8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  <p:sp>
        <p:nvSpPr>
          <p:cNvPr id="1048810" name="Rectangle 57"/>
          <p:cNvSpPr/>
          <p:nvPr/>
        </p:nvSpPr>
        <p:spPr>
          <a:xfrm>
            <a:off x="905571" y="601883"/>
            <a:ext cx="3562257" cy="5648445"/>
          </a:xfrm>
          <a:prstGeom prst="rect"/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12" name="Rectangle 60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p>
            <a:endParaRPr lang="en-US"/>
          </a:p>
        </p:txBody>
      </p:sp>
      <p:sp>
        <p:nvSpPr>
          <p:cNvPr id="1048814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b="0"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15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indent="0" marL="0">
              <a:buNone/>
              <a:defRPr sz="1600">
                <a:solidFill>
                  <a:srgbClr val="42424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5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4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01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02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03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0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0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0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07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08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09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710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11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12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713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14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15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16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17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18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19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2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735" name="Rectangle 93"/>
          <p:cNvSpPr/>
          <p:nvPr/>
        </p:nvSpPr>
        <p:spPr>
          <a:xfrm>
            <a:off x="4561242" y="-21511"/>
            <a:ext cx="3679116" cy="6271840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36" name="Rectangle 100"/>
          <p:cNvSpPr/>
          <p:nvPr/>
        </p:nvSpPr>
        <p:spPr>
          <a:xfrm>
            <a:off x="4649096" y="-21510"/>
            <a:ext cx="3505200" cy="623938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37" name="Rectangle 101"/>
          <p:cNvSpPr/>
          <p:nvPr/>
        </p:nvSpPr>
        <p:spPr>
          <a:xfrm>
            <a:off x="905571" y="601883"/>
            <a:ext cx="3562257" cy="5648445"/>
          </a:xfrm>
          <a:prstGeom prst="rect"/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38" name="Rectangle 104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39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b="0"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0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indent="0" marL="0">
              <a:buNone/>
              <a:defRPr sz="3200">
                <a:solidFill>
                  <a:schemeClr val="accent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741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indent="0" marL="0">
              <a:buNone/>
              <a:defRPr sz="1600">
                <a:solidFill>
                  <a:srgbClr val="42424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74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p>
            <a:endParaRPr lang="en-US"/>
          </a:p>
        </p:txBody>
      </p:sp>
      <p:sp>
        <p:nvSpPr>
          <p:cNvPr id="10487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1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576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77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78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579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0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1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582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3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4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585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586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587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588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89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0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1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2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3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4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5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6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7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8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9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0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1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2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3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4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5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6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7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8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9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610" name="Rectangle 65"/>
          <p:cNvSpPr/>
          <p:nvPr/>
        </p:nvSpPr>
        <p:spPr>
          <a:xfrm>
            <a:off x="457200" y="333487"/>
            <a:ext cx="8229600" cy="6185647"/>
          </a:xfrm>
          <a:prstGeom prst="rect"/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1" name="Rectangle 69"/>
          <p:cNvSpPr/>
          <p:nvPr/>
        </p:nvSpPr>
        <p:spPr>
          <a:xfrm>
            <a:off x="4561242" y="-21511"/>
            <a:ext cx="3679116" cy="699244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2" name="Rectangle 70"/>
          <p:cNvSpPr/>
          <p:nvPr/>
        </p:nvSpPr>
        <p:spPr>
          <a:xfrm>
            <a:off x="4649096" y="-21510"/>
            <a:ext cx="3505200" cy="623938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3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/>
        </p:spPr>
        <p:txBody>
          <a:bodyPr anchor="b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E91CFC-E466-4230-8A25-9470474FDD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9F8690-AD76-482E-8561-CD8DFB12B53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eaLnBrk="1" hangingPunct="1" latinLnBrk="0" rtl="0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34290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64008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91440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24712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32588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baseline="0"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517904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1719072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192024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121408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smtClean="0"/>
              <a:t>INTERMEDIATE </a:t>
            </a:r>
            <a:r>
              <a:rPr lang="en-US" smtClean="0"/>
              <a:t> </a:t>
            </a:r>
            <a:r>
              <a:rPr lang="en-US" smtClean="0"/>
              <a:t> </a:t>
            </a:r>
            <a:r>
              <a:rPr lang="en-US" smtClean="0"/>
              <a:t> </a:t>
            </a:r>
            <a:r>
              <a:rPr lang="en-US" smtClean="0"/>
              <a:t>UVEITIS</a:t>
            </a:r>
            <a:endParaRPr lang="en-US"/>
          </a:p>
        </p:txBody>
      </p:sp>
      <p:sp>
        <p:nvSpPr>
          <p:cNvPr id="1048662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D</a:t>
            </a:r>
            <a:r>
              <a:rPr sz="1400" lang="en-US"/>
              <a:t>R</a:t>
            </a:r>
            <a:r>
              <a:rPr sz="1400" lang="en-US"/>
              <a:t>.</a:t>
            </a:r>
            <a:r>
              <a:rPr sz="1400" lang="en-US"/>
              <a:t> </a:t>
            </a:r>
            <a:r>
              <a:rPr sz="1400" lang="en-US"/>
              <a:t>P</a:t>
            </a:r>
            <a:r>
              <a:rPr sz="1400" lang="en-US"/>
              <a:t>.</a:t>
            </a:r>
            <a:r>
              <a:rPr sz="1400" lang="en-US"/>
              <a:t>P</a:t>
            </a:r>
            <a:r>
              <a:rPr sz="1400" lang="en-US"/>
              <a:t>R</a:t>
            </a:r>
            <a:r>
              <a:rPr sz="1400" lang="en-US"/>
              <a:t>A</a:t>
            </a:r>
            <a:r>
              <a:rPr sz="1400" lang="en-US"/>
              <a:t>D</a:t>
            </a:r>
            <a:r>
              <a:rPr sz="1400" lang="en-US"/>
              <a:t>E</a:t>
            </a:r>
            <a:r>
              <a:rPr sz="1400" lang="en-US"/>
              <a:t>E</a:t>
            </a:r>
            <a:r>
              <a:rPr sz="1400" lang="en-US"/>
              <a:t>P</a:t>
            </a:r>
            <a:r>
              <a:rPr sz="1400" lang="en-US"/>
              <a:t>,</a:t>
            </a:r>
            <a:endParaRPr sz="1400" lang="en-US"/>
          </a:p>
          <a:p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P</a:t>
            </a:r>
            <a:r>
              <a:rPr sz="1400" lang="en-US"/>
              <a:t>R</a:t>
            </a:r>
            <a:r>
              <a:rPr sz="1400" lang="en-US"/>
              <a:t>O</a:t>
            </a:r>
            <a:r>
              <a:rPr sz="1400" lang="en-US"/>
              <a:t>F</a:t>
            </a:r>
            <a:r>
              <a:rPr sz="1400" lang="en-US"/>
              <a:t>E</a:t>
            </a:r>
            <a:r>
              <a:rPr sz="1400" lang="en-US"/>
              <a:t>S</a:t>
            </a:r>
            <a:r>
              <a:rPr sz="1400" lang="en-US"/>
              <a:t>S</a:t>
            </a:r>
            <a:r>
              <a:rPr sz="1400" lang="en-US"/>
              <a:t>OR</a:t>
            </a:r>
            <a:r>
              <a:rPr sz="1400" lang="en-US"/>
              <a:t>,</a:t>
            </a:r>
            <a:endParaRPr sz="1400" lang="en-US"/>
          </a:p>
          <a:p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D</a:t>
            </a:r>
            <a:r>
              <a:rPr sz="1400" lang="en-US"/>
              <a:t>E</a:t>
            </a:r>
            <a:r>
              <a:rPr sz="1400" lang="en-US"/>
              <a:t>P</a:t>
            </a:r>
            <a:r>
              <a:rPr sz="1400" lang="en-US"/>
              <a:t>A</a:t>
            </a:r>
            <a:r>
              <a:rPr sz="1400" lang="en-US"/>
              <a:t>R</a:t>
            </a:r>
            <a:r>
              <a:rPr sz="1400" lang="en-US"/>
              <a:t>TMENT</a:t>
            </a:r>
            <a:r>
              <a:rPr sz="1400" lang="en-US"/>
              <a:t> </a:t>
            </a:r>
            <a:r>
              <a:rPr sz="1400" lang="en-US"/>
              <a:t>O</a:t>
            </a:r>
            <a:r>
              <a:rPr sz="1400" lang="en-US"/>
              <a:t>F</a:t>
            </a:r>
            <a:r>
              <a:rPr sz="1400" lang="en-US"/>
              <a:t> </a:t>
            </a:r>
            <a:r>
              <a:rPr sz="1400" lang="en-US"/>
              <a:t>OPHTHALMOLOGY</a:t>
            </a:r>
            <a:endParaRPr sz="1400" lang="en-US"/>
          </a:p>
          <a:p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 </a:t>
            </a:r>
            <a:r>
              <a:rPr sz="1400" lang="en-US"/>
              <a:t>A</a:t>
            </a:r>
            <a:r>
              <a:rPr sz="1400" lang="en-US"/>
              <a:t>S</a:t>
            </a:r>
            <a:r>
              <a:rPr sz="1400" lang="en-US"/>
              <a:t>R</a:t>
            </a:r>
            <a:r>
              <a:rPr sz="1400" lang="en-US"/>
              <a:t>A</a:t>
            </a:r>
            <a:r>
              <a:rPr sz="1400" lang="en-US"/>
              <a:t>M</a:t>
            </a:r>
            <a:r>
              <a:rPr sz="1400" lang="en-US"/>
              <a:t>,</a:t>
            </a:r>
            <a:r>
              <a:rPr sz="1400" lang="en-US"/>
              <a:t> </a:t>
            </a:r>
            <a:r>
              <a:rPr sz="1400" lang="en-US"/>
              <a:t>E</a:t>
            </a:r>
            <a:r>
              <a:rPr sz="1400" lang="en-US"/>
              <a:t>L</a:t>
            </a:r>
            <a:r>
              <a:rPr sz="1400" lang="en-US"/>
              <a:t>U</a:t>
            </a:r>
            <a:r>
              <a:rPr sz="1400" lang="en-US"/>
              <a:t>R</a:t>
            </a:r>
            <a:r>
              <a:rPr sz="1400" lang="en-US"/>
              <a:t>U</a:t>
            </a:r>
            <a:endParaRPr sz="1400"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8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p>
            <a:pPr indent="0" marL="68580">
              <a:buNone/>
            </a:pPr>
            <a:r>
              <a:rPr dirty="0" lang="en-US" u="sng" smtClean="0">
                <a:solidFill>
                  <a:srgbClr val="FF0000"/>
                </a:solidFill>
              </a:rPr>
              <a:t>TREATMENT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/>
              <a:t> </a:t>
            </a:r>
            <a:r>
              <a:rPr dirty="0" lang="en-US" smtClean="0"/>
              <a:t>Modified </a:t>
            </a:r>
            <a:r>
              <a:rPr dirty="0" lang="en-US" smtClean="0"/>
              <a:t>four step protocol of </a:t>
            </a:r>
            <a:r>
              <a:rPr dirty="0" lang="en-US" err="1" smtClean="0"/>
              <a:t>kaplan</a:t>
            </a:r>
            <a:r>
              <a:rPr dirty="0" lang="en-US" smtClean="0"/>
              <a:t> is as below:</a:t>
            </a:r>
          </a:p>
          <a:p>
            <a:r>
              <a:rPr dirty="0" lang="en-US" smtClean="0"/>
              <a:t>STEP 1 : </a:t>
            </a:r>
            <a:r>
              <a:rPr b="1" dirty="0" lang="en-US" err="1" smtClean="0"/>
              <a:t>periocular</a:t>
            </a:r>
            <a:r>
              <a:rPr b="1" dirty="0" lang="en-US" smtClean="0"/>
              <a:t> and systemic steroids</a:t>
            </a:r>
          </a:p>
          <a:p>
            <a:pPr>
              <a:buNone/>
            </a:pPr>
            <a:r>
              <a:rPr b="1" dirty="0" lang="en-US"/>
              <a:t> </a:t>
            </a:r>
            <a:r>
              <a:rPr b="1" dirty="0" lang="en-US" smtClean="0"/>
              <a:t>   </a:t>
            </a:r>
            <a:r>
              <a:rPr dirty="0" lang="en-US" smtClean="0"/>
              <a:t>Posterior </a:t>
            </a:r>
            <a:r>
              <a:rPr dirty="0" lang="en-US" err="1" smtClean="0"/>
              <a:t>subtenon</a:t>
            </a:r>
            <a:r>
              <a:rPr dirty="0" lang="en-US" smtClean="0"/>
              <a:t> injection of </a:t>
            </a:r>
            <a:r>
              <a:rPr dirty="0" lang="en-US" err="1" smtClean="0"/>
              <a:t>triamcinolone</a:t>
            </a:r>
            <a:r>
              <a:rPr dirty="0" lang="en-US" smtClean="0"/>
              <a:t> 40mg/3 weeks * 3 </a:t>
            </a:r>
            <a:r>
              <a:rPr dirty="0" lang="en-US" err="1" smtClean="0"/>
              <a:t>injecions</a:t>
            </a:r>
            <a:r>
              <a:rPr dirty="0" lang="en-US" smtClean="0"/>
              <a:t> are indicated initially. </a:t>
            </a:r>
          </a:p>
          <a:p>
            <a:pPr>
              <a:buNone/>
            </a:pPr>
            <a:r>
              <a:rPr dirty="0" lang="en-US"/>
              <a:t> </a:t>
            </a:r>
            <a:r>
              <a:rPr dirty="0" lang="en-US" smtClean="0"/>
              <a:t>   In unresponsive cases systemic steroids are given</a:t>
            </a:r>
            <a:r>
              <a:rPr dirty="0" lang="en-US" smtClean="0"/>
              <a:t>.</a:t>
            </a:r>
          </a:p>
          <a:p>
            <a:pPr>
              <a:buNone/>
            </a:pPr>
            <a:endParaRPr dirty="0" lang="en-US" smtClean="0"/>
          </a:p>
          <a:p>
            <a:pPr>
              <a:buFont typeface="Courier New" pitchFamily="49" charset="0"/>
              <a:buChar char="o"/>
            </a:pPr>
            <a:r>
              <a:rPr dirty="0" lang="en-US" smtClean="0"/>
              <a:t> STEP </a:t>
            </a:r>
            <a:r>
              <a:rPr dirty="0" lang="en-US"/>
              <a:t>2 : </a:t>
            </a:r>
            <a:r>
              <a:rPr b="1" dirty="0" lang="en-US" err="1"/>
              <a:t>immunosuppresive</a:t>
            </a:r>
            <a:r>
              <a:rPr b="1" dirty="0" lang="en-US"/>
              <a:t> drugs </a:t>
            </a:r>
            <a:r>
              <a:rPr dirty="0" lang="en-US"/>
              <a:t>such as cyclosporine, Azathioprine, methotrexate or cyclophosphamide given (with careful monitoring) When step 1 fails.</a:t>
            </a:r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8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r>
              <a:rPr dirty="0" lang="en-US" smtClean="0"/>
              <a:t>STEP 3 : </a:t>
            </a:r>
            <a:r>
              <a:rPr b="1" dirty="0" lang="en-US" err="1" smtClean="0"/>
              <a:t>Cryotherapy</a:t>
            </a:r>
            <a:r>
              <a:rPr b="1" dirty="0" lang="en-US" smtClean="0"/>
              <a:t> or indirect laser photocoagulation  </a:t>
            </a:r>
            <a:r>
              <a:rPr dirty="0" lang="en-US" smtClean="0"/>
              <a:t>tried in cases with </a:t>
            </a:r>
            <a:r>
              <a:rPr dirty="0" lang="en-US" err="1" smtClean="0"/>
              <a:t>snowbanking</a:t>
            </a:r>
            <a:r>
              <a:rPr dirty="0" lang="en-US" smtClean="0"/>
              <a:t>.</a:t>
            </a:r>
          </a:p>
          <a:p>
            <a:endParaRPr dirty="0" lang="en-US"/>
          </a:p>
          <a:p>
            <a:endParaRPr dirty="0" lang="en-US" smtClean="0"/>
          </a:p>
          <a:p>
            <a:r>
              <a:rPr dirty="0" lang="en-US" smtClean="0"/>
              <a:t>STEP 4 </a:t>
            </a:r>
            <a:r>
              <a:rPr b="1" dirty="0" lang="en-US" smtClean="0"/>
              <a:t>: </a:t>
            </a:r>
            <a:r>
              <a:rPr b="1" dirty="0" lang="en-US" err="1" smtClean="0"/>
              <a:t>parsplana</a:t>
            </a:r>
            <a:r>
              <a:rPr b="1" dirty="0" lang="en-US" smtClean="0"/>
              <a:t> </a:t>
            </a:r>
            <a:r>
              <a:rPr b="1" dirty="0" lang="en-US" err="1" smtClean="0"/>
              <a:t>vitrectomy</a:t>
            </a:r>
            <a:r>
              <a:rPr b="1" dirty="0" lang="en-US" smtClean="0"/>
              <a:t>  </a:t>
            </a:r>
            <a:r>
              <a:rPr dirty="0" lang="en-US" smtClean="0"/>
              <a:t>indicated in severe cases and when step 3 fails. </a:t>
            </a:r>
            <a:endParaRPr dirty="0" lang="en-US" smtClean="0"/>
          </a:p>
          <a:p>
            <a:r>
              <a:rPr dirty="0" lang="en-US" smtClean="0"/>
              <a:t>It </a:t>
            </a:r>
            <a:r>
              <a:rPr dirty="0" lang="en-US" smtClean="0"/>
              <a:t>helps by removing inflammatory debris, antigenic load and possible traction on macula. </a:t>
            </a:r>
            <a:endParaRPr dirty="0"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dirty="0" sz="6600" lang="en-US" smtClean="0"/>
              <a:t>THANK YOU</a:t>
            </a:r>
            <a:endParaRPr dirty="0" sz="6600" lang="en-US"/>
          </a:p>
        </p:txBody>
      </p:sp>
      <p:sp>
        <p:nvSpPr>
          <p:cNvPr id="1048691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/>
          <a:p>
            <a:pPr>
              <a:buNone/>
            </a:pPr>
            <a:r>
              <a:rPr dirty="0" lang="en-US"/>
              <a:t> </a:t>
            </a:r>
            <a:r>
              <a:rPr dirty="0" lang="en-US" smtClean="0"/>
              <a:t> -  Inflammation of </a:t>
            </a:r>
            <a:r>
              <a:rPr dirty="0" lang="en-US" err="1" smtClean="0"/>
              <a:t>parsplana</a:t>
            </a:r>
            <a:r>
              <a:rPr dirty="0" lang="en-US" smtClean="0"/>
              <a:t> </a:t>
            </a:r>
            <a:r>
              <a:rPr dirty="0" lang="en-US" err="1" smtClean="0"/>
              <a:t>ciliaris</a:t>
            </a:r>
            <a:r>
              <a:rPr dirty="0" lang="en-US" smtClean="0"/>
              <a:t>, peripheral   retina, choroid and vitreous base.</a:t>
            </a:r>
            <a:endParaRPr dirty="0"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87963"/>
          </a:xfrm>
        </p:spPr>
        <p:txBody>
          <a:bodyPr/>
          <a:p>
            <a:r>
              <a:rPr dirty="0" lang="en-US" u="sng" smtClean="0">
                <a:solidFill>
                  <a:srgbClr val="FF0000"/>
                </a:solidFill>
              </a:rPr>
              <a:t>EPIDEMOLOGY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/>
              <a:t> </a:t>
            </a:r>
            <a:r>
              <a:rPr dirty="0" lang="en-US" smtClean="0"/>
              <a:t>   10% of all cases of </a:t>
            </a:r>
            <a:r>
              <a:rPr dirty="0" lang="en-US" err="1" smtClean="0"/>
              <a:t>uveitis</a:t>
            </a:r>
            <a:r>
              <a:rPr dirty="0" lang="en-US" smtClean="0"/>
              <a:t>.</a:t>
            </a:r>
          </a:p>
          <a:p>
            <a:r>
              <a:rPr dirty="0" lang="en-US"/>
              <a:t>  </a:t>
            </a:r>
            <a:r>
              <a:rPr dirty="0" lang="en-US" smtClean="0"/>
              <a:t>  20% of cases in children.</a:t>
            </a:r>
          </a:p>
          <a:p>
            <a:r>
              <a:rPr dirty="0" lang="en-US" smtClean="0"/>
              <a:t>    Bilateral in 80% cases.</a:t>
            </a:r>
          </a:p>
          <a:p>
            <a:r>
              <a:rPr dirty="0" lang="en-US" smtClean="0"/>
              <a:t>    M=F equal distribution.</a:t>
            </a:r>
          </a:p>
          <a:p>
            <a:r>
              <a:rPr dirty="0" lang="en-US" smtClean="0"/>
              <a:t>    Onset: bimodal (2 &amp; 4</a:t>
            </a:r>
            <a:r>
              <a:rPr baseline="30000" dirty="0" lang="en-US" smtClean="0"/>
              <a:t>th</a:t>
            </a:r>
            <a:r>
              <a:rPr dirty="0" lang="en-US" smtClean="0"/>
              <a:t> decade).</a:t>
            </a:r>
            <a:endParaRPr dirty="0" lang="en-US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p>
            <a:pPr indent="0" marL="68580">
              <a:buNone/>
            </a:pPr>
            <a:r>
              <a:rPr dirty="0" lang="en-US" u="sng" smtClean="0">
                <a:solidFill>
                  <a:srgbClr val="FF0000"/>
                </a:solidFill>
              </a:rPr>
              <a:t>ETIOLOGY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 smtClean="0"/>
              <a:t>      Idiopathic (80% cases).</a:t>
            </a:r>
          </a:p>
          <a:p>
            <a:r>
              <a:rPr dirty="0" lang="en-US"/>
              <a:t> </a:t>
            </a:r>
            <a:r>
              <a:rPr dirty="0" lang="en-US" smtClean="0"/>
              <a:t>     TB , syphilis, </a:t>
            </a:r>
            <a:r>
              <a:rPr dirty="0" lang="en-US" err="1" smtClean="0"/>
              <a:t>sarcoidosis</a:t>
            </a:r>
            <a:r>
              <a:rPr dirty="0" lang="en-US" smtClean="0"/>
              <a:t>, Lyme disease.</a:t>
            </a:r>
          </a:p>
          <a:p>
            <a:pPr indent="0" marL="68580">
              <a:buNone/>
            </a:pPr>
            <a:r>
              <a:rPr dirty="0" lang="en-US" u="sng" smtClean="0">
                <a:solidFill>
                  <a:srgbClr val="FF0000"/>
                </a:solidFill>
              </a:rPr>
              <a:t>CLINICAL FEATURES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/>
              <a:t> </a:t>
            </a:r>
            <a:r>
              <a:rPr dirty="0" lang="en-US" smtClean="0"/>
              <a:t> </a:t>
            </a:r>
            <a:r>
              <a:rPr dirty="0" lang="en-US" smtClean="0">
                <a:solidFill>
                  <a:srgbClr val="00B050"/>
                </a:solidFill>
              </a:rPr>
              <a:t>Symptoms: </a:t>
            </a:r>
          </a:p>
          <a:p>
            <a:r>
              <a:rPr dirty="0" lang="en-US"/>
              <a:t> </a:t>
            </a:r>
            <a:r>
              <a:rPr dirty="0" lang="en-US" smtClean="0"/>
              <a:t> </a:t>
            </a:r>
            <a:r>
              <a:rPr dirty="0" lang="en-US" smtClean="0"/>
              <a:t>Mostly </a:t>
            </a:r>
            <a:r>
              <a:rPr dirty="0" lang="en-US" smtClean="0"/>
              <a:t>asymptomatic.</a:t>
            </a:r>
          </a:p>
          <a:p>
            <a:r>
              <a:rPr dirty="0" lang="en-US"/>
              <a:t> </a:t>
            </a:r>
            <a:r>
              <a:rPr dirty="0" lang="en-US" smtClean="0"/>
              <a:t> </a:t>
            </a:r>
            <a:r>
              <a:rPr dirty="0" lang="en-US" smtClean="0"/>
              <a:t>if </a:t>
            </a:r>
            <a:r>
              <a:rPr dirty="0" lang="en-US" smtClean="0"/>
              <a:t>symptomatic, Floaters of insidious onset is most common presentation.</a:t>
            </a:r>
          </a:p>
          <a:p>
            <a:r>
              <a:rPr dirty="0" lang="en-US"/>
              <a:t> </a:t>
            </a:r>
            <a:r>
              <a:rPr dirty="0" lang="en-US" smtClean="0"/>
              <a:t>Blurring </a:t>
            </a:r>
            <a:r>
              <a:rPr dirty="0" lang="en-US" smtClean="0"/>
              <a:t>of vision , decreased vision may occur later.</a:t>
            </a:r>
          </a:p>
          <a:p>
            <a:endParaRPr dirty="0" lang="en-US" smtClean="0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7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68580">
              <a:buNone/>
            </a:pPr>
            <a:r>
              <a:rPr dirty="0" lang="en-US" smtClean="0"/>
              <a:t> </a:t>
            </a:r>
            <a:r>
              <a:rPr dirty="0" lang="en-US" u="sng" smtClean="0">
                <a:solidFill>
                  <a:srgbClr val="00B050"/>
                </a:solidFill>
              </a:rPr>
              <a:t>Anterior segment signs</a:t>
            </a:r>
            <a:r>
              <a:rPr dirty="0" lang="en-US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 </a:t>
            </a:r>
            <a:r>
              <a:rPr dirty="0" lang="en-US" smtClean="0"/>
              <a:t>externally eye looks </a:t>
            </a:r>
            <a:r>
              <a:rPr dirty="0" lang="en-US" smtClean="0"/>
              <a:t>white.</a:t>
            </a:r>
          </a:p>
          <a:p>
            <a:pPr>
              <a:buFont typeface="Wingdings" pitchFamily="2" charset="2"/>
              <a:buChar char="v"/>
            </a:pP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smtClean="0">
                <a:solidFill>
                  <a:schemeClr val="tx1"/>
                </a:solidFill>
              </a:rPr>
              <a:t>low grade flare and cells.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>
                <a:solidFill>
                  <a:schemeClr val="tx1"/>
                </a:solidFill>
              </a:rPr>
              <a:t>Few KPs due to spill over anterior uveitis.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>
                <a:solidFill>
                  <a:schemeClr val="tx1"/>
                </a:solidFill>
              </a:rPr>
              <a:t>Lens may show complicated cataract in late stages.</a:t>
            </a:r>
            <a:endParaRPr dirty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7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4800600" cy="5364163"/>
          </a:xfrm>
        </p:spPr>
        <p:txBody>
          <a:bodyPr>
            <a:normAutofit/>
          </a:bodyPr>
          <a:p>
            <a:pPr indent="0" marL="68580">
              <a:buNone/>
            </a:pPr>
            <a:r>
              <a:rPr dirty="0" lang="en-US" u="sng" smtClean="0">
                <a:solidFill>
                  <a:srgbClr val="00B050"/>
                </a:solidFill>
              </a:rPr>
              <a:t>Posterior segment signs</a:t>
            </a:r>
            <a:r>
              <a:rPr dirty="0" lang="en-US" smtClean="0">
                <a:solidFill>
                  <a:srgbClr val="00B050"/>
                </a:solidFill>
              </a:rPr>
              <a:t>:</a:t>
            </a:r>
          </a:p>
          <a:p>
            <a:r>
              <a:rPr dirty="0" lang="en-US"/>
              <a:t> 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vitreous 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cells(+1 to +4).</a:t>
            </a:r>
          </a:p>
          <a:p>
            <a:r>
              <a:rPr dirty="0" sz="20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Anterior 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vitreous condensation.</a:t>
            </a:r>
          </a:p>
          <a:p>
            <a:r>
              <a:rPr dirty="0" sz="20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Snow 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ball or cotton ball opacities (Ants eggs ) 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exudates present near the </a:t>
            </a:r>
            <a:r>
              <a:rPr dirty="0" sz="2000" lang="en-US" err="1" smtClean="0">
                <a:latin typeface="Arial" pitchFamily="34" charset="0"/>
                <a:cs typeface="Arial" pitchFamily="34" charset="0"/>
              </a:rPr>
              <a:t>Oraserrata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 in inferior Quadrant. </a:t>
            </a:r>
          </a:p>
          <a:p>
            <a:r>
              <a:rPr dirty="0" sz="20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000" lang="en-US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SnowBanking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dirty="0" sz="2000" lang="en-US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fibrovascular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plaques over pars </a:t>
            </a:r>
            <a:r>
              <a:rPr dirty="0" sz="2000" lang="en-US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plana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with or with out associated peripheral 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retinal </a:t>
            </a:r>
            <a:r>
              <a:rPr dirty="0" sz="2000"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phlebitis form hallmark 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.Best seen with indirect </a:t>
            </a:r>
            <a:r>
              <a:rPr dirty="0" sz="2000" lang="en-US" err="1" smtClean="0">
                <a:latin typeface="Arial" pitchFamily="34" charset="0"/>
                <a:cs typeface="Arial" pitchFamily="34" charset="0"/>
              </a:rPr>
              <a:t>opthalmoscopy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 and </a:t>
            </a:r>
            <a:r>
              <a:rPr dirty="0" sz="2000" lang="en-US" err="1" smtClean="0">
                <a:latin typeface="Arial" pitchFamily="34" charset="0"/>
                <a:cs typeface="Arial" pitchFamily="34" charset="0"/>
              </a:rPr>
              <a:t>goldman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 three mirror examination.</a:t>
            </a:r>
          </a:p>
          <a:p>
            <a:r>
              <a:rPr dirty="0" sz="2000" lang="en-US" smtClean="0">
                <a:latin typeface="Arial" pitchFamily="34" charset="0"/>
                <a:cs typeface="Arial" pitchFamily="34" charset="0"/>
              </a:rPr>
              <a:t>Severe 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vitreous </a:t>
            </a:r>
            <a:r>
              <a:rPr dirty="0" sz="2000" lang="en-US" err="1" smtClean="0">
                <a:latin typeface="Arial" pitchFamily="34" charset="0"/>
                <a:cs typeface="Arial" pitchFamily="34" charset="0"/>
              </a:rPr>
              <a:t>opacification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 presenting as </a:t>
            </a:r>
            <a:r>
              <a:rPr dirty="0" sz="2000" lang="en-US" err="1" smtClean="0">
                <a:latin typeface="Arial" pitchFamily="34" charset="0"/>
                <a:cs typeface="Arial" pitchFamily="34" charset="0"/>
              </a:rPr>
              <a:t>leucocoria</a:t>
            </a:r>
            <a:r>
              <a:rPr dirty="0" sz="2000" lang="en-US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dirty="0" sz="2000"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152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181600" y="838200"/>
            <a:ext cx="2991267" cy="2000529"/>
          </a:xfrm>
          <a:prstGeom prst="rect"/>
        </p:spPr>
      </p:pic>
      <p:sp>
        <p:nvSpPr>
          <p:cNvPr id="1048678" name="Rectangle 4"/>
          <p:cNvSpPr/>
          <p:nvPr/>
        </p:nvSpPr>
        <p:spPr>
          <a:xfrm>
            <a:off x="5331993" y="2838729"/>
            <a:ext cx="1122680" cy="332741"/>
          </a:xfrm>
          <a:prstGeom prst="rect"/>
        </p:spPr>
        <p:txBody>
          <a:bodyPr wrap="none">
            <a:spAutoFit/>
          </a:bodyPr>
          <a:p>
            <a:r>
              <a:rPr dirty="0" sz="1600" lang="en-US" smtClean="0">
                <a:latin typeface="Arial Black" pitchFamily="34" charset="0"/>
              </a:rPr>
              <a:t>Snowballs</a:t>
            </a:r>
            <a:endParaRPr dirty="0" sz="1600" lang="en-US">
              <a:latin typeface="Arial Black" pitchFamily="34" charset="0"/>
            </a:endParaRPr>
          </a:p>
        </p:txBody>
      </p:sp>
      <p:pic>
        <p:nvPicPr>
          <p:cNvPr id="2097153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181600" y="3175595"/>
            <a:ext cx="3048425" cy="3077004"/>
          </a:xfrm>
          <a:prstGeom prst="rect"/>
        </p:spPr>
      </p:pic>
      <p:sp>
        <p:nvSpPr>
          <p:cNvPr id="1048679" name="Rectangle 6"/>
          <p:cNvSpPr/>
          <p:nvPr/>
        </p:nvSpPr>
        <p:spPr>
          <a:xfrm>
            <a:off x="3733800" y="6113696"/>
            <a:ext cx="3980181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Arial Black" pitchFamily="34" charset="0"/>
              </a:rPr>
              <a:t>peripheral </a:t>
            </a:r>
            <a:r>
              <a:rPr dirty="0" lang="en-US" err="1">
                <a:latin typeface="Arial Black" pitchFamily="34" charset="0"/>
              </a:rPr>
              <a:t>periphlebitis</a:t>
            </a:r>
            <a:r>
              <a:rPr dirty="0" lang="en-US">
                <a:latin typeface="Arial Black" pitchFamily="34" charset="0"/>
              </a:rPr>
              <a:t> and snowballs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514600" y="1219200"/>
            <a:ext cx="3962400" cy="4256902"/>
          </a:xfrm>
        </p:spPr>
      </p:pic>
      <p:sp>
        <p:nvSpPr>
          <p:cNvPr id="1048681" name="Rectangle 4"/>
          <p:cNvSpPr/>
          <p:nvPr/>
        </p:nvSpPr>
        <p:spPr>
          <a:xfrm>
            <a:off x="2428624" y="5486400"/>
            <a:ext cx="3840480" cy="358140"/>
          </a:xfrm>
          <a:prstGeom prst="rect"/>
        </p:spPr>
        <p:txBody>
          <a:bodyPr wrap="none">
            <a:spAutoFit/>
          </a:bodyPr>
          <a:p>
            <a:r>
              <a:rPr dirty="0" lang="en-US" smtClean="0"/>
              <a:t> </a:t>
            </a:r>
            <a:r>
              <a:rPr dirty="0" lang="en-US">
                <a:latin typeface="Baskerville Old Face" pitchFamily="18" charset="0"/>
              </a:rPr>
              <a:t>inferior </a:t>
            </a:r>
            <a:r>
              <a:rPr dirty="0" lang="en-US" err="1">
                <a:latin typeface="Baskerville Old Face" pitchFamily="18" charset="0"/>
              </a:rPr>
              <a:t>snowbanking</a:t>
            </a:r>
            <a:r>
              <a:rPr dirty="0" lang="en-US">
                <a:latin typeface="Baskerville Old Face" pitchFamily="18" charset="0"/>
              </a:rPr>
              <a:t> and snowballs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p>
            <a:pPr indent="0" marL="68580">
              <a:buNone/>
            </a:pPr>
            <a:r>
              <a:rPr dirty="0" lang="en-US" smtClean="0">
                <a:solidFill>
                  <a:srgbClr val="FF0000"/>
                </a:solidFill>
              </a:rPr>
              <a:t>COURSE </a:t>
            </a:r>
            <a:r>
              <a:rPr dirty="0" lang="en-US" smtClean="0"/>
              <a:t>: usually chronic with three distinct patterns.</a:t>
            </a:r>
          </a:p>
          <a:p>
            <a:r>
              <a:rPr dirty="0" lang="en-US"/>
              <a:t> </a:t>
            </a:r>
            <a:r>
              <a:rPr dirty="0" lang="en-US" smtClean="0"/>
              <a:t>Single</a:t>
            </a:r>
            <a:r>
              <a:rPr dirty="0" lang="en-US" smtClean="0"/>
              <a:t>, self limiting disease (10% cases).  </a:t>
            </a:r>
          </a:p>
          <a:p>
            <a:r>
              <a:rPr dirty="0" lang="en-US"/>
              <a:t> </a:t>
            </a:r>
            <a:r>
              <a:rPr dirty="0" lang="en-US" smtClean="0"/>
              <a:t>Prolonged </a:t>
            </a:r>
            <a:r>
              <a:rPr dirty="0" lang="en-US" smtClean="0"/>
              <a:t>course without acute exacerbation  (60% cases).</a:t>
            </a:r>
          </a:p>
          <a:p>
            <a:r>
              <a:rPr dirty="0" lang="en-US"/>
              <a:t> </a:t>
            </a:r>
            <a:r>
              <a:rPr dirty="0" lang="en-US" smtClean="0"/>
              <a:t>Chronic </a:t>
            </a:r>
            <a:r>
              <a:rPr dirty="0" lang="en-US" smtClean="0"/>
              <a:t>smoldering course  with multiple  </a:t>
            </a:r>
            <a:r>
              <a:rPr dirty="0" lang="en-US" err="1" smtClean="0"/>
              <a:t>subacute</a:t>
            </a:r>
            <a:r>
              <a:rPr dirty="0" lang="en-US" smtClean="0"/>
              <a:t> exacerbation (30% cases).</a:t>
            </a:r>
          </a:p>
          <a:p>
            <a:pPr indent="0" marL="68580">
              <a:buNone/>
            </a:pPr>
            <a:r>
              <a:rPr dirty="0" lang="en-US" smtClean="0">
                <a:solidFill>
                  <a:srgbClr val="FF0000"/>
                </a:solidFill>
              </a:rPr>
              <a:t>PROGNOSIS :</a:t>
            </a:r>
            <a:r>
              <a:rPr dirty="0" lang="en-US" smtClean="0"/>
              <a:t> Relatively good if well treated.</a:t>
            </a:r>
            <a:endParaRPr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8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p>
            <a:pPr indent="0" marL="68580">
              <a:buNone/>
            </a:pPr>
            <a:r>
              <a:rPr dirty="0" lang="en-US" u="sng" smtClean="0">
                <a:solidFill>
                  <a:srgbClr val="FF0000"/>
                </a:solidFill>
              </a:rPr>
              <a:t>Complications</a:t>
            </a:r>
            <a:r>
              <a:rPr dirty="0" lang="en-US" u="sng">
                <a:solidFill>
                  <a:srgbClr val="FF0000"/>
                </a:solidFill>
              </a:rPr>
              <a:t> 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  <a:r>
              <a:rPr dirty="0" lang="en-US" smtClean="0"/>
              <a:t> </a:t>
            </a:r>
            <a:endParaRPr dirty="0" lang="en-US" smtClean="0"/>
          </a:p>
          <a:p>
            <a:r>
              <a:rPr dirty="0" lang="en-US" smtClean="0"/>
              <a:t>Complicated cataract</a:t>
            </a:r>
            <a:r>
              <a:rPr dirty="0" lang="en-US" smtClean="0"/>
              <a:t>, </a:t>
            </a:r>
            <a:endParaRPr dirty="0" lang="en-US" smtClean="0"/>
          </a:p>
          <a:p>
            <a:r>
              <a:rPr dirty="0" lang="en-US" smtClean="0"/>
              <a:t>Cystoid </a:t>
            </a:r>
            <a:r>
              <a:rPr dirty="0" lang="en-US" smtClean="0"/>
              <a:t>macular </a:t>
            </a:r>
            <a:r>
              <a:rPr dirty="0" lang="en-US" err="1" smtClean="0"/>
              <a:t>oedema</a:t>
            </a:r>
            <a:r>
              <a:rPr dirty="0" lang="en-US" smtClean="0"/>
              <a:t>, </a:t>
            </a:r>
            <a:endParaRPr dirty="0" lang="en-US" smtClean="0"/>
          </a:p>
          <a:p>
            <a:r>
              <a:rPr dirty="0" lang="en-US" smtClean="0"/>
              <a:t>band </a:t>
            </a:r>
            <a:r>
              <a:rPr dirty="0" lang="en-US" err="1" smtClean="0"/>
              <a:t>keratopathy</a:t>
            </a:r>
            <a:r>
              <a:rPr dirty="0" lang="en-US" smtClean="0"/>
              <a:t>, </a:t>
            </a:r>
            <a:endParaRPr dirty="0" lang="en-US" smtClean="0"/>
          </a:p>
          <a:p>
            <a:r>
              <a:rPr dirty="0" lang="en-US" smtClean="0"/>
              <a:t>secondary </a:t>
            </a:r>
            <a:r>
              <a:rPr dirty="0" lang="en-US" smtClean="0"/>
              <a:t>glaucoma, </a:t>
            </a:r>
            <a:endParaRPr dirty="0" lang="en-US" smtClean="0"/>
          </a:p>
          <a:p>
            <a:r>
              <a:rPr dirty="0" lang="en-US" smtClean="0"/>
              <a:t>vitreous </a:t>
            </a:r>
            <a:r>
              <a:rPr dirty="0" lang="en-US" err="1" smtClean="0"/>
              <a:t>haemorrhage</a:t>
            </a:r>
            <a:r>
              <a:rPr dirty="0" lang="en-US" smtClean="0"/>
              <a:t> and </a:t>
            </a:r>
            <a:r>
              <a:rPr dirty="0" lang="en-US" err="1" smtClean="0"/>
              <a:t>tractional</a:t>
            </a:r>
            <a:r>
              <a:rPr dirty="0" lang="en-US" smtClean="0"/>
              <a:t> retinal detachment.</a:t>
            </a:r>
            <a:endParaRPr dirty="0" lang="en-US" u="sng"/>
          </a:p>
        </p:txBody>
      </p:sp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lastClr="000000" val="windowText"/>
      </a:dk1>
      <a:lt1>
        <a:sysClr lastClr="FFFFFF" val="window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r="5400000" dist="50800" rotWithShape="0" sx="9600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algn="tl" flip="none" sx="100000" sy="10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admi</dc:creator>
  <cp:lastModifiedBy>Windows User</cp:lastModifiedBy>
  <dcterms:created xsi:type="dcterms:W3CDTF">2020-04-10T07:21:55Z</dcterms:created>
  <dcterms:modified xsi:type="dcterms:W3CDTF">2020-04-16T03:59:17Z</dcterms:modified>
</cp:coreProperties>
</file>