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708" r:id="rId1"/>
  </p:sldMasterIdLst>
  <p:notesMasterIdLst>
    <p:notesMasterId r:id="rId2"/>
  </p:notesMasterIdLst>
  <p:sldIdLst>
    <p:sldId id="418" r:id="rId3"/>
    <p:sldId id="419" r:id="rId4"/>
    <p:sldId id="420" r:id="rId5"/>
    <p:sldId id="421" r:id="rId6"/>
    <p:sldId id="422" r:id="rId7"/>
    <p:sldId id="423" r:id="rId8"/>
    <p:sldId id="424" r:id="rId9"/>
    <p:sldId id="425" r:id="rId10"/>
    <p:sldId id="426" r:id="rId11"/>
    <p:sldId id="427" r:id="rId12"/>
    <p:sldId id="428" r:id="rId13"/>
    <p:sldId id="429" r:id="rId14"/>
  </p:sldIdLst>
  <p:sldSz type="screen4x3" cy="68580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tableStyles" Target="tableStyle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6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818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8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8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8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le Slide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30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3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048618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  <p:sp>
              <p:nvSpPr>
                <p:cNvPr id="1048619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  <p:sp>
              <p:nvSpPr>
                <p:cNvPr id="1048620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</p:grpSp>
          <p:grpSp>
            <p:nvGrpSpPr>
              <p:cNvPr id="3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048621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  <p:sp>
              <p:nvSpPr>
                <p:cNvPr id="1048622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  <p:sp>
              <p:nvSpPr>
                <p:cNvPr id="1048623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</p:grpSp>
          <p:grpSp>
            <p:nvGrpSpPr>
              <p:cNvPr id="3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48624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  <p:sp>
              <p:nvSpPr>
                <p:cNvPr id="1048625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  <p:sp>
              <p:nvSpPr>
                <p:cNvPr id="1048626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</p:grpSp>
          <p:sp>
            <p:nvSpPr>
              <p:cNvPr id="1048627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/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p>
                <a:pPr algn="ctr"/>
                <a:endParaRPr lang="en-US"/>
              </a:p>
            </p:txBody>
          </p:sp>
          <p:sp>
            <p:nvSpPr>
              <p:cNvPr id="1048628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/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p>
                <a:pPr algn="ctr"/>
                <a:endParaRPr lang="en-US"/>
              </a:p>
            </p:txBody>
          </p:sp>
          <p:sp>
            <p:nvSpPr>
              <p:cNvPr id="1048629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/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p>
                <a:pPr algn="ctr"/>
                <a:endParaRPr lang="en-US"/>
              </a:p>
            </p:txBody>
          </p:sp>
        </p:grpSp>
        <p:sp>
          <p:nvSpPr>
            <p:cNvPr id="1048630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31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32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33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34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35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36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37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38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39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40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41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42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43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44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45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46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47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48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49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50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51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</p:grpSp>
      <p:sp>
        <p:nvSpPr>
          <p:cNvPr id="1048652" name="Rectangle 45"/>
          <p:cNvSpPr/>
          <p:nvPr/>
        </p:nvSpPr>
        <p:spPr>
          <a:xfrm>
            <a:off x="4561242" y="-21511"/>
            <a:ext cx="3679116" cy="6271840"/>
          </a:xfrm>
          <a:prstGeom prst="rect"/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53" name="Rectangle 46"/>
          <p:cNvSpPr/>
          <p:nvPr/>
        </p:nvSpPr>
        <p:spPr>
          <a:xfrm>
            <a:off x="4649096" y="-21511"/>
            <a:ext cx="3505200" cy="2312889"/>
          </a:xfrm>
          <a:prstGeom prst="rect"/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54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55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algn="l" indent="0" marL="0">
              <a:buNone/>
              <a:defRPr sz="1800">
                <a:solidFill>
                  <a:srgbClr val="424242"/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 lang="en-US"/>
          </a:p>
        </p:txBody>
      </p:sp>
      <p:sp>
        <p:nvSpPr>
          <p:cNvPr id="1048656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8E91CFC-E466-4230-8A25-9470474FDD41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48657" name="Rectangle 49"/>
          <p:cNvSpPr/>
          <p:nvPr/>
        </p:nvSpPr>
        <p:spPr>
          <a:xfrm>
            <a:off x="4650889" y="6088284"/>
            <a:ext cx="3505200" cy="81740"/>
          </a:xfrm>
          <a:prstGeom prst="rect"/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5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0486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79F8690-AD76-482E-8561-CD8DFB12B531}" type="slidenum">
              <a:rPr lang="en-US" smtClean="0"/>
              <a:t>‹#›</a:t>
            </a:fld>
            <a:endParaRPr lang="en-US"/>
          </a:p>
        </p:txBody>
      </p:sp>
      <p:sp>
        <p:nvSpPr>
          <p:cNvPr id="1048660" name="Rectangle 88"/>
          <p:cNvSpPr/>
          <p:nvPr/>
        </p:nvSpPr>
        <p:spPr>
          <a:xfrm>
            <a:off x="4650889" y="6088284"/>
            <a:ext cx="3505200" cy="81740"/>
          </a:xfrm>
          <a:prstGeom prst="rect"/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4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74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8E91CFC-E466-4230-8A25-9470474FDD41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4874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4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79F8690-AD76-482E-8561-CD8DFB12B5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anchor="ctr"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9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9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8E91CFC-E466-4230-8A25-9470474FDD41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486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79F8690-AD76-482E-8561-CD8DFB12B5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6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6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8E91CFC-E466-4230-8A25-9470474FDD41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4866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6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79F8690-AD76-482E-8561-CD8DFB12B5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0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baseline="0" b="0" cap="none" sz="4000"/>
            </a:lvl1pPr>
          </a:lstStyle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751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5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8E91CFC-E466-4230-8A25-9470474FDD41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4875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79F8690-AD76-482E-8561-CD8DFB12B5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5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8E91CFC-E466-4230-8A25-9470474FDD41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4875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5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79F8690-AD76-482E-8561-CD8DFB12B531}" type="slidenum">
              <a:rPr lang="en-US" smtClean="0"/>
              <a:t>‹#›</a:t>
            </a:fld>
            <a:endParaRPr lang="en-US"/>
          </a:p>
        </p:txBody>
      </p:sp>
      <p:sp>
        <p:nvSpPr>
          <p:cNvPr id="104875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760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62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indent="0" marL="0">
              <a:buNone/>
              <a:defRPr b="1" sz="2400">
                <a:solidFill>
                  <a:schemeClr val="accent1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63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76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indent="0" marL="0">
              <a:buNone/>
              <a:defRPr b="1" sz="2400">
                <a:solidFill>
                  <a:schemeClr val="accent1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65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76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8E91CFC-E466-4230-8A25-9470474FDD41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4876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6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79F8690-AD76-482E-8561-CD8DFB12B5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9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8E91CFC-E466-4230-8A25-9470474FDD41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4869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9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79F8690-AD76-482E-8561-CD8DFB12B5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8E91CFC-E466-4230-8A25-9470474FDD41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4877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77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79F8690-AD76-482E-8561-CD8DFB12B5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Content with Caption"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6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6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048772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  <p:sp>
              <p:nvSpPr>
                <p:cNvPr id="1048773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  <p:sp>
              <p:nvSpPr>
                <p:cNvPr id="1048774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</p:grpSp>
          <p:grpSp>
            <p:nvGrpSpPr>
              <p:cNvPr id="6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048775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  <p:sp>
              <p:nvSpPr>
                <p:cNvPr id="1048776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  <p:sp>
              <p:nvSpPr>
                <p:cNvPr id="1048777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</p:grpSp>
          <p:grpSp>
            <p:nvGrpSpPr>
              <p:cNvPr id="6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487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  <p:sp>
              <p:nvSpPr>
                <p:cNvPr id="10487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  <p:sp>
              <p:nvSpPr>
                <p:cNvPr id="10487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</p:grpSp>
          <p:sp>
            <p:nvSpPr>
              <p:cNvPr id="1048781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/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p>
                <a:pPr algn="ctr"/>
                <a:endParaRPr lang="en-US"/>
              </a:p>
            </p:txBody>
          </p:sp>
          <p:sp>
            <p:nvSpPr>
              <p:cNvPr id="1048782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/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p>
                <a:pPr algn="ctr"/>
                <a:endParaRPr lang="en-US"/>
              </a:p>
            </p:txBody>
          </p:sp>
          <p:sp>
            <p:nvSpPr>
              <p:cNvPr id="1048783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/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p>
                <a:pPr algn="ctr"/>
                <a:endParaRPr lang="en-US"/>
              </a:p>
            </p:txBody>
          </p:sp>
        </p:grpSp>
        <p:sp>
          <p:nvSpPr>
            <p:cNvPr id="1048784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85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86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87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88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89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90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91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92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93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94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95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96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97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98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99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800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801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802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803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804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805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</p:grpSp>
      <p:sp>
        <p:nvSpPr>
          <p:cNvPr id="1048806" name="Rectangle 45"/>
          <p:cNvSpPr/>
          <p:nvPr/>
        </p:nvSpPr>
        <p:spPr>
          <a:xfrm>
            <a:off x="4561242" y="-21511"/>
            <a:ext cx="3679116" cy="6271840"/>
          </a:xfrm>
          <a:prstGeom prst="rect"/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807" name="Rectangle 56"/>
          <p:cNvSpPr/>
          <p:nvPr/>
        </p:nvSpPr>
        <p:spPr>
          <a:xfrm>
            <a:off x="4649096" y="-21510"/>
            <a:ext cx="3505200" cy="623938"/>
          </a:xfrm>
          <a:prstGeom prst="rect"/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80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8E91CFC-E466-4230-8A25-9470474FDD41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4880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79F8690-AD76-482E-8561-CD8DFB12B531}" type="slidenum">
              <a:rPr lang="en-US" smtClean="0"/>
              <a:t>‹#›</a:t>
            </a:fld>
            <a:endParaRPr lang="en-US"/>
          </a:p>
        </p:txBody>
      </p:sp>
      <p:sp>
        <p:nvSpPr>
          <p:cNvPr id="1048810" name="Rectangle 57"/>
          <p:cNvSpPr/>
          <p:nvPr/>
        </p:nvSpPr>
        <p:spPr>
          <a:xfrm>
            <a:off x="905571" y="601883"/>
            <a:ext cx="3562257" cy="5648445"/>
          </a:xfrm>
          <a:prstGeom prst="rect"/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811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812" name="Rectangle 60"/>
          <p:cNvSpPr/>
          <p:nvPr/>
        </p:nvSpPr>
        <p:spPr>
          <a:xfrm>
            <a:off x="4650889" y="6088284"/>
            <a:ext cx="3505200" cy="81740"/>
          </a:xfrm>
          <a:prstGeom prst="rect"/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813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p>
            <a:endParaRPr lang="en-US"/>
          </a:p>
        </p:txBody>
      </p:sp>
      <p:sp>
        <p:nvSpPr>
          <p:cNvPr id="1048814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b="0"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815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indent="0" marL="0">
              <a:buNone/>
              <a:defRPr sz="1600">
                <a:solidFill>
                  <a:srgbClr val="424242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Picture with Caption"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5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54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048701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  <p:sp>
              <p:nvSpPr>
                <p:cNvPr id="1048702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  <p:sp>
              <p:nvSpPr>
                <p:cNvPr id="1048703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</p:grpSp>
          <p:grpSp>
            <p:nvGrpSpPr>
              <p:cNvPr id="55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04870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  <p:sp>
              <p:nvSpPr>
                <p:cNvPr id="104870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  <p:sp>
              <p:nvSpPr>
                <p:cNvPr id="104870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</p:grpSp>
          <p:grpSp>
            <p:nvGrpSpPr>
              <p:cNvPr id="56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48707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  <p:sp>
              <p:nvSpPr>
                <p:cNvPr id="1048708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  <p:sp>
              <p:nvSpPr>
                <p:cNvPr id="1048709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</p:grpSp>
          <p:sp>
            <p:nvSpPr>
              <p:cNvPr id="1048710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/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p>
                <a:pPr algn="ctr"/>
                <a:endParaRPr lang="en-US"/>
              </a:p>
            </p:txBody>
          </p:sp>
          <p:sp>
            <p:nvSpPr>
              <p:cNvPr id="1048711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/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p>
                <a:pPr algn="ctr"/>
                <a:endParaRPr lang="en-US"/>
              </a:p>
            </p:txBody>
          </p:sp>
          <p:sp>
            <p:nvSpPr>
              <p:cNvPr id="1048712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/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p>
                <a:pPr algn="ctr"/>
                <a:endParaRPr lang="en-US"/>
              </a:p>
            </p:txBody>
          </p:sp>
        </p:grpSp>
        <p:sp>
          <p:nvSpPr>
            <p:cNvPr id="1048713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14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15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16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17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18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19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2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2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2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2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2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2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2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2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2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2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3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3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3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3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73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</p:grpSp>
      <p:sp>
        <p:nvSpPr>
          <p:cNvPr id="1048735" name="Rectangle 93"/>
          <p:cNvSpPr/>
          <p:nvPr/>
        </p:nvSpPr>
        <p:spPr>
          <a:xfrm>
            <a:off x="4561242" y="-21511"/>
            <a:ext cx="3679116" cy="6271840"/>
          </a:xfrm>
          <a:prstGeom prst="rect"/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736" name="Rectangle 100"/>
          <p:cNvSpPr/>
          <p:nvPr/>
        </p:nvSpPr>
        <p:spPr>
          <a:xfrm>
            <a:off x="4649096" y="-21510"/>
            <a:ext cx="3505200" cy="623938"/>
          </a:xfrm>
          <a:prstGeom prst="rect"/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737" name="Rectangle 101"/>
          <p:cNvSpPr/>
          <p:nvPr/>
        </p:nvSpPr>
        <p:spPr>
          <a:xfrm>
            <a:off x="905571" y="601883"/>
            <a:ext cx="3562257" cy="5648445"/>
          </a:xfrm>
          <a:prstGeom prst="rect"/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738" name="Rectangle 104"/>
          <p:cNvSpPr/>
          <p:nvPr/>
        </p:nvSpPr>
        <p:spPr>
          <a:xfrm>
            <a:off x="4650889" y="6088284"/>
            <a:ext cx="3505200" cy="81740"/>
          </a:xfrm>
          <a:prstGeom prst="rect"/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739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b="0"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740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indent="0" marL="0">
              <a:buNone/>
              <a:defRPr sz="3200">
                <a:solidFill>
                  <a:schemeClr val="accent1"/>
                </a:solidFill>
              </a:defRPr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dirty="0" lang="en-US"/>
          </a:p>
        </p:txBody>
      </p:sp>
      <p:sp>
        <p:nvSpPr>
          <p:cNvPr id="1048741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indent="0" marL="0">
              <a:buNone/>
              <a:defRPr sz="1600">
                <a:solidFill>
                  <a:srgbClr val="424242"/>
                </a:solidFill>
              </a:defRPr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74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B8E91CFC-E466-4230-8A25-9470474FDD41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48743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p>
            <a:endParaRPr lang="en-US"/>
          </a:p>
        </p:txBody>
      </p:sp>
      <p:sp>
        <p:nvSpPr>
          <p:cNvPr id="104874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79F8690-AD76-482E-8561-CD8DFB12B53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1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4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048576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  <p:sp>
              <p:nvSpPr>
                <p:cNvPr id="1048577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  <p:sp>
              <p:nvSpPr>
                <p:cNvPr id="1048578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</p:grpSp>
          <p:grpSp>
            <p:nvGrpSpPr>
              <p:cNvPr id="15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048579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  <p:sp>
              <p:nvSpPr>
                <p:cNvPr id="1048580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  <p:sp>
              <p:nvSpPr>
                <p:cNvPr id="1048581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</p:grpSp>
          <p:grpSp>
            <p:nvGrpSpPr>
              <p:cNvPr id="16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48582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  <p:sp>
              <p:nvSpPr>
                <p:cNvPr id="1048583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  <p:sp>
              <p:nvSpPr>
                <p:cNvPr id="1048584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/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p>
                  <a:pPr algn="ctr"/>
                  <a:endParaRPr lang="en-US"/>
                </a:p>
              </p:txBody>
            </p:sp>
          </p:grpSp>
          <p:sp>
            <p:nvSpPr>
              <p:cNvPr id="1048585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/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p>
                <a:pPr algn="ctr"/>
                <a:endParaRPr lang="en-US"/>
              </a:p>
            </p:txBody>
          </p:sp>
          <p:sp>
            <p:nvSpPr>
              <p:cNvPr id="1048586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/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p>
                <a:pPr algn="ctr"/>
                <a:endParaRPr lang="en-US"/>
              </a:p>
            </p:txBody>
          </p:sp>
          <p:sp>
            <p:nvSpPr>
              <p:cNvPr id="1048587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/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p>
                <a:pPr algn="ctr"/>
                <a:endParaRPr lang="en-US"/>
              </a:p>
            </p:txBody>
          </p:sp>
        </p:grpSp>
        <p:sp>
          <p:nvSpPr>
            <p:cNvPr id="1048588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589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590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591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592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593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594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595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596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597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598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599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00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01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02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03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04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05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06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07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08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  <p:sp>
          <p:nvSpPr>
            <p:cNvPr id="1048609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p>
              <a:pPr algn="ctr"/>
              <a:endParaRPr lang="en-US"/>
            </a:p>
          </p:txBody>
        </p:sp>
      </p:grpSp>
      <p:sp>
        <p:nvSpPr>
          <p:cNvPr id="1048610" name="Rectangle 65"/>
          <p:cNvSpPr/>
          <p:nvPr/>
        </p:nvSpPr>
        <p:spPr>
          <a:xfrm>
            <a:off x="457200" y="333487"/>
            <a:ext cx="8229600" cy="6185647"/>
          </a:xfrm>
          <a:prstGeom prst="rect"/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11" name="Rectangle 69"/>
          <p:cNvSpPr/>
          <p:nvPr/>
        </p:nvSpPr>
        <p:spPr>
          <a:xfrm>
            <a:off x="4561242" y="-21511"/>
            <a:ext cx="3679116" cy="699244"/>
          </a:xfrm>
          <a:prstGeom prst="rect"/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12" name="Rectangle 70"/>
          <p:cNvSpPr/>
          <p:nvPr/>
        </p:nvSpPr>
        <p:spPr>
          <a:xfrm>
            <a:off x="4649096" y="-21510"/>
            <a:ext cx="3505200" cy="623938"/>
          </a:xfrm>
          <a:prstGeom prst="rect"/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n-US"/>
          </a:p>
        </p:txBody>
      </p:sp>
      <p:sp>
        <p:nvSpPr>
          <p:cNvPr id="1048613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/>
        </p:spPr>
        <p:txBody>
          <a:bodyPr anchor="b" bIns="45720" lIns="91440" rIns="91440" rtlCol="0" tIns="45720" vert="horz">
            <a:normAutofit/>
          </a:bodyPr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8E91CFC-E466-4230-8A25-9470474FDD41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79F8690-AD76-482E-8561-CD8DFB12B531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eaLnBrk="1" hangingPunct="1" latinLnBrk="0" rtl="0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algn="l" defTabSz="914400" eaLnBrk="1" hangingPunct="1" indent="-274320" latinLnBrk="0" marL="342900" rtl="0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algn="l" defTabSz="914400" eaLnBrk="1" hangingPunct="1" indent="-274320" latinLnBrk="0" marL="640080" rtl="0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914400" rtl="0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124712" rtl="0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1325880" rtl="0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baseline="0" sz="1600" kern="12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1517904" rtl="0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1719072" rtl="0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1920240" rtl="0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2121408" rtl="0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smtClean="0"/>
              <a:t>INTERMEDIATE </a:t>
            </a:r>
            <a:r>
              <a:rPr lang="en-US" smtClean="0"/>
              <a:t> </a:t>
            </a:r>
            <a:r>
              <a:rPr lang="en-US" smtClean="0"/>
              <a:t> </a:t>
            </a:r>
            <a:r>
              <a:rPr lang="en-US" smtClean="0"/>
              <a:t> </a:t>
            </a:r>
            <a:r>
              <a:rPr lang="en-US" smtClean="0"/>
              <a:t>UVEITIS</a:t>
            </a:r>
            <a:endParaRPr lang="en-US"/>
          </a:p>
        </p:txBody>
      </p:sp>
      <p:sp>
        <p:nvSpPr>
          <p:cNvPr id="1048662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D</a:t>
            </a:r>
            <a:r>
              <a:rPr sz="1400" lang="en-US"/>
              <a:t>R</a:t>
            </a:r>
            <a:r>
              <a:rPr sz="1400" lang="en-US"/>
              <a:t>.</a:t>
            </a:r>
            <a:r>
              <a:rPr sz="1400" lang="en-US"/>
              <a:t> </a:t>
            </a:r>
            <a:r>
              <a:rPr sz="1400" lang="en-US"/>
              <a:t>P</a:t>
            </a:r>
            <a:r>
              <a:rPr sz="1400" lang="en-US"/>
              <a:t>.</a:t>
            </a:r>
            <a:r>
              <a:rPr sz="1400" lang="en-US"/>
              <a:t>P</a:t>
            </a:r>
            <a:r>
              <a:rPr sz="1400" lang="en-US"/>
              <a:t>R</a:t>
            </a:r>
            <a:r>
              <a:rPr sz="1400" lang="en-US"/>
              <a:t>A</a:t>
            </a:r>
            <a:r>
              <a:rPr sz="1400" lang="en-US"/>
              <a:t>D</a:t>
            </a:r>
            <a:r>
              <a:rPr sz="1400" lang="en-US"/>
              <a:t>E</a:t>
            </a:r>
            <a:r>
              <a:rPr sz="1400" lang="en-US"/>
              <a:t>E</a:t>
            </a:r>
            <a:r>
              <a:rPr sz="1400" lang="en-US"/>
              <a:t>P</a:t>
            </a:r>
            <a:r>
              <a:rPr sz="1400" lang="en-US"/>
              <a:t>,</a:t>
            </a:r>
            <a:endParaRPr sz="1400" lang="en-US"/>
          </a:p>
          <a:p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P</a:t>
            </a:r>
            <a:r>
              <a:rPr sz="1400" lang="en-US"/>
              <a:t>R</a:t>
            </a:r>
            <a:r>
              <a:rPr sz="1400" lang="en-US"/>
              <a:t>O</a:t>
            </a:r>
            <a:r>
              <a:rPr sz="1400" lang="en-US"/>
              <a:t>F</a:t>
            </a:r>
            <a:r>
              <a:rPr sz="1400" lang="en-US"/>
              <a:t>E</a:t>
            </a:r>
            <a:r>
              <a:rPr sz="1400" lang="en-US"/>
              <a:t>S</a:t>
            </a:r>
            <a:r>
              <a:rPr sz="1400" lang="en-US"/>
              <a:t>S</a:t>
            </a:r>
            <a:r>
              <a:rPr sz="1400" lang="en-US"/>
              <a:t>OR</a:t>
            </a:r>
            <a:r>
              <a:rPr sz="1400" lang="en-US"/>
              <a:t>,</a:t>
            </a:r>
            <a:endParaRPr sz="1400" lang="en-US"/>
          </a:p>
          <a:p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D</a:t>
            </a:r>
            <a:r>
              <a:rPr sz="1400" lang="en-US"/>
              <a:t>E</a:t>
            </a:r>
            <a:r>
              <a:rPr sz="1400" lang="en-US"/>
              <a:t>P</a:t>
            </a:r>
            <a:r>
              <a:rPr sz="1400" lang="en-US"/>
              <a:t>A</a:t>
            </a:r>
            <a:r>
              <a:rPr sz="1400" lang="en-US"/>
              <a:t>R</a:t>
            </a:r>
            <a:r>
              <a:rPr sz="1400" lang="en-US"/>
              <a:t>TMENT</a:t>
            </a:r>
            <a:r>
              <a:rPr sz="1400" lang="en-US"/>
              <a:t> </a:t>
            </a:r>
            <a:r>
              <a:rPr sz="1400" lang="en-US"/>
              <a:t>O</a:t>
            </a:r>
            <a:r>
              <a:rPr sz="1400" lang="en-US"/>
              <a:t>F</a:t>
            </a:r>
            <a:r>
              <a:rPr sz="1400" lang="en-US"/>
              <a:t> </a:t>
            </a:r>
            <a:r>
              <a:rPr sz="1400" lang="en-US"/>
              <a:t>OPHTHALMOLOGY</a:t>
            </a:r>
            <a:endParaRPr sz="1400" lang="en-US"/>
          </a:p>
          <a:p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 </a:t>
            </a:r>
            <a:r>
              <a:rPr sz="1400" lang="en-US"/>
              <a:t>A</a:t>
            </a:r>
            <a:r>
              <a:rPr sz="1400" lang="en-US"/>
              <a:t>S</a:t>
            </a:r>
            <a:r>
              <a:rPr sz="1400" lang="en-US"/>
              <a:t>R</a:t>
            </a:r>
            <a:r>
              <a:rPr sz="1400" lang="en-US"/>
              <a:t>A</a:t>
            </a:r>
            <a:r>
              <a:rPr sz="1400" lang="en-US"/>
              <a:t>M</a:t>
            </a:r>
            <a:r>
              <a:rPr sz="1400" lang="en-US"/>
              <a:t>,</a:t>
            </a:r>
            <a:r>
              <a:rPr sz="1400" lang="en-US"/>
              <a:t> </a:t>
            </a:r>
            <a:r>
              <a:rPr sz="1400" lang="en-US"/>
              <a:t>E</a:t>
            </a:r>
            <a:r>
              <a:rPr sz="1400" lang="en-US"/>
              <a:t>L</a:t>
            </a:r>
            <a:r>
              <a:rPr sz="1400" lang="en-US"/>
              <a:t>U</a:t>
            </a:r>
            <a:r>
              <a:rPr sz="1400" lang="en-US"/>
              <a:t>R</a:t>
            </a:r>
            <a:r>
              <a:rPr sz="1400" lang="en-US"/>
              <a:t>U</a:t>
            </a:r>
            <a:endParaRPr sz="1400" lang="en-US"/>
          </a:p>
        </p:txBody>
      </p:sp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p>
            <a:endParaRPr dirty="0" lang="en-US"/>
          </a:p>
        </p:txBody>
      </p:sp>
      <p:sp>
        <p:nvSpPr>
          <p:cNvPr id="1048687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p>
            <a:pPr indent="0" marL="68580">
              <a:buNone/>
            </a:pPr>
            <a:r>
              <a:rPr dirty="0" lang="en-US" u="sng" smtClean="0">
                <a:solidFill>
                  <a:srgbClr val="FF0000"/>
                </a:solidFill>
              </a:rPr>
              <a:t>TREATMENT</a:t>
            </a:r>
            <a:r>
              <a:rPr dirty="0" lang="en-US" smtClean="0">
                <a:solidFill>
                  <a:srgbClr val="FF0000"/>
                </a:solidFill>
              </a:rPr>
              <a:t>:</a:t>
            </a:r>
          </a:p>
          <a:p>
            <a:r>
              <a:rPr dirty="0" lang="en-US"/>
              <a:t> </a:t>
            </a:r>
            <a:r>
              <a:rPr dirty="0" lang="en-US" smtClean="0"/>
              <a:t>Modified </a:t>
            </a:r>
            <a:r>
              <a:rPr dirty="0" lang="en-US" smtClean="0"/>
              <a:t>four step protocol of </a:t>
            </a:r>
            <a:r>
              <a:rPr dirty="0" lang="en-US" err="1" smtClean="0"/>
              <a:t>kaplan</a:t>
            </a:r>
            <a:r>
              <a:rPr dirty="0" lang="en-US" smtClean="0"/>
              <a:t> is as below:</a:t>
            </a:r>
          </a:p>
          <a:p>
            <a:r>
              <a:rPr dirty="0" lang="en-US" smtClean="0"/>
              <a:t>STEP 1 : </a:t>
            </a:r>
            <a:r>
              <a:rPr b="1" dirty="0" lang="en-US" err="1" smtClean="0"/>
              <a:t>periocular</a:t>
            </a:r>
            <a:r>
              <a:rPr b="1" dirty="0" lang="en-US" smtClean="0"/>
              <a:t> and systemic steroids</a:t>
            </a:r>
          </a:p>
          <a:p>
            <a:pPr>
              <a:buNone/>
            </a:pPr>
            <a:r>
              <a:rPr b="1" dirty="0" lang="en-US"/>
              <a:t> </a:t>
            </a:r>
            <a:r>
              <a:rPr b="1" dirty="0" lang="en-US" smtClean="0"/>
              <a:t>   </a:t>
            </a:r>
            <a:r>
              <a:rPr dirty="0" lang="en-US" smtClean="0"/>
              <a:t>Posterior </a:t>
            </a:r>
            <a:r>
              <a:rPr dirty="0" lang="en-US" err="1" smtClean="0"/>
              <a:t>subtenon</a:t>
            </a:r>
            <a:r>
              <a:rPr dirty="0" lang="en-US" smtClean="0"/>
              <a:t> injection of </a:t>
            </a:r>
            <a:r>
              <a:rPr dirty="0" lang="en-US" err="1" smtClean="0"/>
              <a:t>triamcinolone</a:t>
            </a:r>
            <a:r>
              <a:rPr dirty="0" lang="en-US" smtClean="0"/>
              <a:t> 40mg/3 weeks * 3 </a:t>
            </a:r>
            <a:r>
              <a:rPr dirty="0" lang="en-US" err="1" smtClean="0"/>
              <a:t>injecions</a:t>
            </a:r>
            <a:r>
              <a:rPr dirty="0" lang="en-US" smtClean="0"/>
              <a:t> are indicated initially. </a:t>
            </a:r>
          </a:p>
          <a:p>
            <a:pPr>
              <a:buNone/>
            </a:pPr>
            <a:r>
              <a:rPr dirty="0" lang="en-US"/>
              <a:t> </a:t>
            </a:r>
            <a:r>
              <a:rPr dirty="0" lang="en-US" smtClean="0"/>
              <a:t>   In unresponsive cases systemic steroids are given</a:t>
            </a:r>
            <a:r>
              <a:rPr dirty="0" lang="en-US" smtClean="0"/>
              <a:t>.</a:t>
            </a:r>
          </a:p>
          <a:p>
            <a:pPr>
              <a:buNone/>
            </a:pPr>
            <a:endParaRPr dirty="0" lang="en-US" smtClean="0"/>
          </a:p>
          <a:p>
            <a:pPr>
              <a:buFont typeface="Courier New" pitchFamily="49" charset="0"/>
              <a:buChar char="o"/>
            </a:pPr>
            <a:r>
              <a:rPr dirty="0" lang="en-US" smtClean="0"/>
              <a:t> STEP </a:t>
            </a:r>
            <a:r>
              <a:rPr dirty="0" lang="en-US"/>
              <a:t>2 : </a:t>
            </a:r>
            <a:r>
              <a:rPr b="1" dirty="0" lang="en-US" err="1"/>
              <a:t>immunosuppresive</a:t>
            </a:r>
            <a:r>
              <a:rPr b="1" dirty="0" lang="en-US"/>
              <a:t> drugs </a:t>
            </a:r>
            <a:r>
              <a:rPr dirty="0" lang="en-US"/>
              <a:t>such as cyclosporine, Azathioprine, methotrexate or cyclophosphamide given (with careful monitoring) When step 1 fails.</a:t>
            </a:r>
          </a:p>
          <a:p>
            <a:pPr>
              <a:buNone/>
            </a:pPr>
            <a:endParaRPr dirty="0" lang="en-US"/>
          </a:p>
        </p:txBody>
      </p:sp>
    </p:spTree>
  </p:cSld>
  <p:clrMapOvr>
    <a:masterClrMapping/>
  </p:clrMapOvr>
  <p:timing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p>
            <a:endParaRPr dirty="0" lang="en-US"/>
          </a:p>
        </p:txBody>
      </p:sp>
      <p:sp>
        <p:nvSpPr>
          <p:cNvPr id="1048689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p>
            <a:r>
              <a:rPr dirty="0" lang="en-US" smtClean="0"/>
              <a:t>STEP 3 : </a:t>
            </a:r>
            <a:r>
              <a:rPr b="1" dirty="0" lang="en-US" err="1" smtClean="0"/>
              <a:t>Cryotherapy</a:t>
            </a:r>
            <a:r>
              <a:rPr b="1" dirty="0" lang="en-US" smtClean="0"/>
              <a:t> or indirect laser photocoagulation  </a:t>
            </a:r>
            <a:r>
              <a:rPr dirty="0" lang="en-US" smtClean="0"/>
              <a:t>tried in cases with </a:t>
            </a:r>
            <a:r>
              <a:rPr dirty="0" lang="en-US" err="1" smtClean="0"/>
              <a:t>snowbanking</a:t>
            </a:r>
            <a:r>
              <a:rPr dirty="0" lang="en-US" smtClean="0"/>
              <a:t>.</a:t>
            </a:r>
          </a:p>
          <a:p>
            <a:endParaRPr dirty="0" lang="en-US"/>
          </a:p>
          <a:p>
            <a:endParaRPr dirty="0" lang="en-US" smtClean="0"/>
          </a:p>
          <a:p>
            <a:r>
              <a:rPr dirty="0" lang="en-US" smtClean="0"/>
              <a:t>STEP 4 </a:t>
            </a:r>
            <a:r>
              <a:rPr b="1" dirty="0" lang="en-US" smtClean="0"/>
              <a:t>: </a:t>
            </a:r>
            <a:r>
              <a:rPr b="1" dirty="0" lang="en-US" err="1" smtClean="0"/>
              <a:t>parsplana</a:t>
            </a:r>
            <a:r>
              <a:rPr b="1" dirty="0" lang="en-US" smtClean="0"/>
              <a:t> </a:t>
            </a:r>
            <a:r>
              <a:rPr b="1" dirty="0" lang="en-US" err="1" smtClean="0"/>
              <a:t>vitrectomy</a:t>
            </a:r>
            <a:r>
              <a:rPr b="1" dirty="0" lang="en-US" smtClean="0"/>
              <a:t>  </a:t>
            </a:r>
            <a:r>
              <a:rPr dirty="0" lang="en-US" smtClean="0"/>
              <a:t>indicated in severe cases and when step 3 fails. </a:t>
            </a:r>
            <a:endParaRPr dirty="0" lang="en-US" smtClean="0"/>
          </a:p>
          <a:p>
            <a:r>
              <a:rPr dirty="0" lang="en-US" smtClean="0"/>
              <a:t>It </a:t>
            </a:r>
            <a:r>
              <a:rPr dirty="0" lang="en-US" smtClean="0"/>
              <a:t>helps by removing inflammatory debris, antigenic load and possible traction on macula. </a:t>
            </a:r>
            <a:endParaRPr dirty="0" lang="en-US"/>
          </a:p>
        </p:txBody>
      </p:sp>
    </p:spTree>
  </p:cSld>
  <p:clrMapOvr>
    <a:masterClrMapping/>
  </p:clrMapOvr>
  <p:timing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0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dirty="0" sz="6600" lang="en-US" smtClean="0"/>
              <a:t>THANK YOU</a:t>
            </a:r>
            <a:endParaRPr dirty="0" sz="6600" lang="en-US"/>
          </a:p>
        </p:txBody>
      </p:sp>
      <p:sp>
        <p:nvSpPr>
          <p:cNvPr id="1048691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6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39000" cy="4525963"/>
          </a:xfrm>
        </p:spPr>
        <p:txBody>
          <a:bodyPr/>
          <a:p>
            <a:pPr>
              <a:buNone/>
            </a:pPr>
            <a:r>
              <a:rPr dirty="0" lang="en-US"/>
              <a:t> </a:t>
            </a:r>
            <a:r>
              <a:rPr dirty="0" lang="en-US" smtClean="0"/>
              <a:t> -  Inflammation of </a:t>
            </a:r>
            <a:r>
              <a:rPr dirty="0" lang="en-US" err="1" smtClean="0"/>
              <a:t>parsplana</a:t>
            </a:r>
            <a:r>
              <a:rPr dirty="0" lang="en-US" smtClean="0"/>
              <a:t> </a:t>
            </a:r>
            <a:r>
              <a:rPr dirty="0" lang="en-US" err="1" smtClean="0"/>
              <a:t>ciliaris</a:t>
            </a:r>
            <a:r>
              <a:rPr dirty="0" lang="en-US" smtClean="0"/>
              <a:t>, peripheral   retina, choroid and vitreous base.</a:t>
            </a:r>
            <a:endParaRPr dirty="0" lang="en-US"/>
          </a:p>
        </p:txBody>
      </p:sp>
    </p:spTree>
  </p:cSld>
  <p:clrMapOvr>
    <a:masterClrMapping/>
  </p:clrMapOvr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p>
            <a:endParaRPr dirty="0" lang="en-US"/>
          </a:p>
        </p:txBody>
      </p:sp>
      <p:sp>
        <p:nvSpPr>
          <p:cNvPr id="1048671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87963"/>
          </a:xfrm>
        </p:spPr>
        <p:txBody>
          <a:bodyPr/>
          <a:p>
            <a:r>
              <a:rPr dirty="0" lang="en-US" u="sng" smtClean="0">
                <a:solidFill>
                  <a:srgbClr val="FF0000"/>
                </a:solidFill>
              </a:rPr>
              <a:t>EPIDEMOLOGY</a:t>
            </a:r>
            <a:r>
              <a:rPr dirty="0" lang="en-US" smtClean="0">
                <a:solidFill>
                  <a:srgbClr val="FF0000"/>
                </a:solidFill>
              </a:rPr>
              <a:t>:</a:t>
            </a:r>
          </a:p>
          <a:p>
            <a:r>
              <a:rPr dirty="0" lang="en-US"/>
              <a:t> </a:t>
            </a:r>
            <a:r>
              <a:rPr dirty="0" lang="en-US" smtClean="0"/>
              <a:t>   10% of all cases of </a:t>
            </a:r>
            <a:r>
              <a:rPr dirty="0" lang="en-US" err="1" smtClean="0"/>
              <a:t>uveitis</a:t>
            </a:r>
            <a:r>
              <a:rPr dirty="0" lang="en-US" smtClean="0"/>
              <a:t>.</a:t>
            </a:r>
          </a:p>
          <a:p>
            <a:r>
              <a:rPr dirty="0" lang="en-US"/>
              <a:t>  </a:t>
            </a:r>
            <a:r>
              <a:rPr dirty="0" lang="en-US" smtClean="0"/>
              <a:t>  20% of cases in children.</a:t>
            </a:r>
          </a:p>
          <a:p>
            <a:r>
              <a:rPr dirty="0" lang="en-US" smtClean="0"/>
              <a:t>    Bilateral in 80% cases.</a:t>
            </a:r>
          </a:p>
          <a:p>
            <a:r>
              <a:rPr dirty="0" lang="en-US" smtClean="0"/>
              <a:t>    M=F equal distribution.</a:t>
            </a:r>
          </a:p>
          <a:p>
            <a:r>
              <a:rPr dirty="0" lang="en-US" smtClean="0"/>
              <a:t>    Onset: bimodal (2 &amp; 4</a:t>
            </a:r>
            <a:r>
              <a:rPr baseline="30000" dirty="0" lang="en-US" smtClean="0"/>
              <a:t>th</a:t>
            </a:r>
            <a:r>
              <a:rPr dirty="0" lang="en-US" smtClean="0"/>
              <a:t> decade).</a:t>
            </a:r>
            <a:endParaRPr dirty="0" lang="en-US"/>
          </a:p>
        </p:txBody>
      </p:sp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p>
            <a:endParaRPr dirty="0" lang="en-US"/>
          </a:p>
        </p:txBody>
      </p:sp>
      <p:sp>
        <p:nvSpPr>
          <p:cNvPr id="104867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p>
            <a:pPr indent="0" marL="68580">
              <a:buNone/>
            </a:pPr>
            <a:r>
              <a:rPr dirty="0" lang="en-US" u="sng" smtClean="0">
                <a:solidFill>
                  <a:srgbClr val="FF0000"/>
                </a:solidFill>
              </a:rPr>
              <a:t>ETIOLOGY</a:t>
            </a:r>
            <a:r>
              <a:rPr dirty="0" lang="en-US" smtClean="0">
                <a:solidFill>
                  <a:srgbClr val="FF0000"/>
                </a:solidFill>
              </a:rPr>
              <a:t>:</a:t>
            </a:r>
          </a:p>
          <a:p>
            <a:r>
              <a:rPr dirty="0" lang="en-US" smtClean="0"/>
              <a:t>      Idiopathic (80% cases).</a:t>
            </a:r>
          </a:p>
          <a:p>
            <a:r>
              <a:rPr dirty="0" lang="en-US"/>
              <a:t> </a:t>
            </a:r>
            <a:r>
              <a:rPr dirty="0" lang="en-US" smtClean="0"/>
              <a:t>     TB , syphilis, </a:t>
            </a:r>
            <a:r>
              <a:rPr dirty="0" lang="en-US" err="1" smtClean="0"/>
              <a:t>sarcoidosis</a:t>
            </a:r>
            <a:r>
              <a:rPr dirty="0" lang="en-US" smtClean="0"/>
              <a:t>, Lyme disease.</a:t>
            </a:r>
          </a:p>
          <a:p>
            <a:pPr indent="0" marL="68580">
              <a:buNone/>
            </a:pPr>
            <a:r>
              <a:rPr dirty="0" lang="en-US" u="sng" smtClean="0">
                <a:solidFill>
                  <a:srgbClr val="FF0000"/>
                </a:solidFill>
              </a:rPr>
              <a:t>CLINICAL FEATURES</a:t>
            </a:r>
            <a:r>
              <a:rPr dirty="0" lang="en-US" smtClean="0">
                <a:solidFill>
                  <a:srgbClr val="FF0000"/>
                </a:solidFill>
              </a:rPr>
              <a:t>:</a:t>
            </a:r>
          </a:p>
          <a:p>
            <a:r>
              <a:rPr dirty="0" lang="en-US"/>
              <a:t> </a:t>
            </a:r>
            <a:r>
              <a:rPr dirty="0" lang="en-US" smtClean="0"/>
              <a:t> </a:t>
            </a:r>
            <a:r>
              <a:rPr dirty="0" lang="en-US" smtClean="0">
                <a:solidFill>
                  <a:srgbClr val="00B050"/>
                </a:solidFill>
              </a:rPr>
              <a:t>Symptoms: </a:t>
            </a:r>
          </a:p>
          <a:p>
            <a:r>
              <a:rPr dirty="0" lang="en-US"/>
              <a:t> </a:t>
            </a:r>
            <a:r>
              <a:rPr dirty="0" lang="en-US" smtClean="0"/>
              <a:t> </a:t>
            </a:r>
            <a:r>
              <a:rPr dirty="0" lang="en-US" smtClean="0"/>
              <a:t>Mostly </a:t>
            </a:r>
            <a:r>
              <a:rPr dirty="0" lang="en-US" smtClean="0"/>
              <a:t>asymptomatic.</a:t>
            </a:r>
          </a:p>
          <a:p>
            <a:r>
              <a:rPr dirty="0" lang="en-US"/>
              <a:t> </a:t>
            </a:r>
            <a:r>
              <a:rPr dirty="0" lang="en-US" smtClean="0"/>
              <a:t> </a:t>
            </a:r>
            <a:r>
              <a:rPr dirty="0" lang="en-US" smtClean="0"/>
              <a:t>if </a:t>
            </a:r>
            <a:r>
              <a:rPr dirty="0" lang="en-US" smtClean="0"/>
              <a:t>symptomatic, Floaters of insidious onset is most common presentation.</a:t>
            </a:r>
          </a:p>
          <a:p>
            <a:r>
              <a:rPr dirty="0" lang="en-US"/>
              <a:t> </a:t>
            </a:r>
            <a:r>
              <a:rPr dirty="0" lang="en-US" smtClean="0"/>
              <a:t>Blurring </a:t>
            </a:r>
            <a:r>
              <a:rPr dirty="0" lang="en-US" smtClean="0"/>
              <a:t>of vision , decreased vision may occur later.</a:t>
            </a:r>
          </a:p>
          <a:p>
            <a:endParaRPr dirty="0" lang="en-US" smtClean="0"/>
          </a:p>
        </p:txBody>
      </p:sp>
    </p:spTree>
  </p:cSld>
  <p:clrMapOvr>
    <a:masterClrMapping/>
  </p:clrMapOvr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4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1048675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68580">
              <a:buNone/>
            </a:pPr>
            <a:r>
              <a:rPr dirty="0" lang="en-US" smtClean="0"/>
              <a:t> </a:t>
            </a:r>
            <a:r>
              <a:rPr dirty="0" lang="en-US" u="sng" smtClean="0">
                <a:solidFill>
                  <a:srgbClr val="00B050"/>
                </a:solidFill>
              </a:rPr>
              <a:t>Anterior segment signs</a:t>
            </a:r>
            <a:r>
              <a:rPr dirty="0" lang="en-US" smtClean="0">
                <a:solidFill>
                  <a:srgbClr val="00B050"/>
                </a:solidFill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dirty="0" lang="en-US" smtClean="0"/>
              <a:t> </a:t>
            </a:r>
            <a:r>
              <a:rPr dirty="0" lang="en-US" smtClean="0"/>
              <a:t>externally eye looks </a:t>
            </a:r>
            <a:r>
              <a:rPr dirty="0" lang="en-US" smtClean="0"/>
              <a:t>white.</a:t>
            </a:r>
          </a:p>
          <a:p>
            <a:pPr>
              <a:buFont typeface="Wingdings" pitchFamily="2" charset="2"/>
              <a:buChar char="v"/>
            </a:pPr>
            <a:r>
              <a:rPr dirty="0" lang="en-US">
                <a:solidFill>
                  <a:schemeClr val="tx1"/>
                </a:solidFill>
              </a:rPr>
              <a:t> </a:t>
            </a:r>
            <a:r>
              <a:rPr dirty="0" lang="en-US" smtClean="0">
                <a:solidFill>
                  <a:schemeClr val="tx1"/>
                </a:solidFill>
              </a:rPr>
              <a:t>low grade flare and cells.</a:t>
            </a:r>
          </a:p>
          <a:p>
            <a:pPr>
              <a:buFont typeface="Wingdings" pitchFamily="2" charset="2"/>
              <a:buChar char="v"/>
            </a:pPr>
            <a:r>
              <a:rPr dirty="0" lang="en-US" smtClean="0">
                <a:solidFill>
                  <a:schemeClr val="tx1"/>
                </a:solidFill>
              </a:rPr>
              <a:t>Few KPs due to spill over anterior uveitis.</a:t>
            </a:r>
          </a:p>
          <a:p>
            <a:pPr>
              <a:buFont typeface="Wingdings" pitchFamily="2" charset="2"/>
              <a:buChar char="v"/>
            </a:pPr>
            <a:r>
              <a:rPr dirty="0" lang="en-US" smtClean="0">
                <a:solidFill>
                  <a:schemeClr val="tx1"/>
                </a:solidFill>
              </a:rPr>
              <a:t>Lens may show complicated cataract in late stages.</a:t>
            </a:r>
            <a:endParaRPr dirty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p>
            <a:endParaRPr dirty="0" lang="en-US"/>
          </a:p>
        </p:txBody>
      </p:sp>
      <p:sp>
        <p:nvSpPr>
          <p:cNvPr id="1048677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4800600" cy="5364163"/>
          </a:xfrm>
        </p:spPr>
        <p:txBody>
          <a:bodyPr>
            <a:normAutofit/>
          </a:bodyPr>
          <a:p>
            <a:pPr indent="0" marL="68580">
              <a:buNone/>
            </a:pPr>
            <a:r>
              <a:rPr dirty="0" lang="en-US" u="sng" smtClean="0">
                <a:solidFill>
                  <a:srgbClr val="00B050"/>
                </a:solidFill>
              </a:rPr>
              <a:t>Posterior segment signs</a:t>
            </a:r>
            <a:r>
              <a:rPr dirty="0" lang="en-US" smtClean="0">
                <a:solidFill>
                  <a:srgbClr val="00B050"/>
                </a:solidFill>
              </a:rPr>
              <a:t>:</a:t>
            </a:r>
          </a:p>
          <a:p>
            <a:r>
              <a:rPr dirty="0" lang="en-US"/>
              <a:t> </a:t>
            </a:r>
            <a:r>
              <a:rPr dirty="0" sz="2000" lang="en-US" smtClean="0">
                <a:latin typeface="Arial" pitchFamily="34" charset="0"/>
                <a:cs typeface="Arial" pitchFamily="34" charset="0"/>
              </a:rPr>
              <a:t>vitreous </a:t>
            </a:r>
            <a:r>
              <a:rPr dirty="0" sz="2000" lang="en-US" smtClean="0">
                <a:latin typeface="Arial" pitchFamily="34" charset="0"/>
                <a:cs typeface="Arial" pitchFamily="34" charset="0"/>
              </a:rPr>
              <a:t>cells(+1 to +4).</a:t>
            </a:r>
          </a:p>
          <a:p>
            <a:r>
              <a:rPr dirty="0" sz="2000" lang="en-US">
                <a:latin typeface="Arial" pitchFamily="34" charset="0"/>
                <a:cs typeface="Arial" pitchFamily="34" charset="0"/>
              </a:rPr>
              <a:t> </a:t>
            </a:r>
            <a:r>
              <a:rPr dirty="0" sz="2000" lang="en-US" smtClean="0">
                <a:latin typeface="Arial" pitchFamily="34" charset="0"/>
                <a:cs typeface="Arial" pitchFamily="34" charset="0"/>
              </a:rPr>
              <a:t>Anterior </a:t>
            </a:r>
            <a:r>
              <a:rPr dirty="0" sz="2000" lang="en-US" smtClean="0">
                <a:latin typeface="Arial" pitchFamily="34" charset="0"/>
                <a:cs typeface="Arial" pitchFamily="34" charset="0"/>
              </a:rPr>
              <a:t>vitreous condensation.</a:t>
            </a:r>
          </a:p>
          <a:p>
            <a:r>
              <a:rPr dirty="0" sz="2000" lang="en-US">
                <a:latin typeface="Arial" pitchFamily="34" charset="0"/>
                <a:cs typeface="Arial" pitchFamily="34" charset="0"/>
              </a:rPr>
              <a:t> </a:t>
            </a:r>
            <a:r>
              <a:rPr dirty="0" sz="2000" lang="en-US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Snow </a:t>
            </a:r>
            <a:r>
              <a:rPr dirty="0" sz="2000" lang="en-US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ball or cotton ball opacities (Ants eggs ) </a:t>
            </a:r>
            <a:r>
              <a:rPr dirty="0" sz="2000" lang="en-US" smtClean="0">
                <a:latin typeface="Arial" pitchFamily="34" charset="0"/>
                <a:cs typeface="Arial" pitchFamily="34" charset="0"/>
              </a:rPr>
              <a:t>exudates present near the </a:t>
            </a:r>
            <a:r>
              <a:rPr dirty="0" sz="2000" lang="en-US" err="1" smtClean="0">
                <a:latin typeface="Arial" pitchFamily="34" charset="0"/>
                <a:cs typeface="Arial" pitchFamily="34" charset="0"/>
              </a:rPr>
              <a:t>Oraserrata</a:t>
            </a:r>
            <a:r>
              <a:rPr dirty="0" sz="2000" lang="en-US" smtClean="0">
                <a:latin typeface="Arial" pitchFamily="34" charset="0"/>
                <a:cs typeface="Arial" pitchFamily="34" charset="0"/>
              </a:rPr>
              <a:t> in inferior Quadrant. </a:t>
            </a:r>
          </a:p>
          <a:p>
            <a:r>
              <a:rPr dirty="0" sz="2000" lang="en-US">
                <a:latin typeface="Arial" pitchFamily="34" charset="0"/>
                <a:cs typeface="Arial" pitchFamily="34" charset="0"/>
              </a:rPr>
              <a:t> </a:t>
            </a:r>
            <a:r>
              <a:rPr dirty="0" sz="2000" lang="en-US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SnowBanking</a:t>
            </a:r>
            <a:r>
              <a:rPr dirty="0" sz="2000" lang="en-US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dirty="0" sz="2000" lang="en-US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dirty="0" sz="2000" lang="en-US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fibrovascular</a:t>
            </a:r>
            <a:r>
              <a:rPr dirty="0" sz="2000" lang="en-US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plaques over pars </a:t>
            </a:r>
            <a:r>
              <a:rPr dirty="0" sz="2000" lang="en-US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plana</a:t>
            </a:r>
            <a:r>
              <a:rPr dirty="0" sz="2000" lang="en-US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with or with out associated peripheral </a:t>
            </a:r>
            <a:r>
              <a:rPr dirty="0" sz="2000" lang="en-US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retinal </a:t>
            </a:r>
            <a:r>
              <a:rPr dirty="0" sz="2000" lang="en-US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phlebitis form hallmark </a:t>
            </a:r>
            <a:r>
              <a:rPr dirty="0" sz="2000" lang="en-US" smtClean="0">
                <a:latin typeface="Arial" pitchFamily="34" charset="0"/>
                <a:cs typeface="Arial" pitchFamily="34" charset="0"/>
              </a:rPr>
              <a:t>.Best seen with indirect </a:t>
            </a:r>
            <a:r>
              <a:rPr dirty="0" sz="2000" lang="en-US" err="1" smtClean="0">
                <a:latin typeface="Arial" pitchFamily="34" charset="0"/>
                <a:cs typeface="Arial" pitchFamily="34" charset="0"/>
              </a:rPr>
              <a:t>opthalmoscopy</a:t>
            </a:r>
            <a:r>
              <a:rPr dirty="0" sz="2000" lang="en-US" smtClean="0">
                <a:latin typeface="Arial" pitchFamily="34" charset="0"/>
                <a:cs typeface="Arial" pitchFamily="34" charset="0"/>
              </a:rPr>
              <a:t> and </a:t>
            </a:r>
            <a:r>
              <a:rPr dirty="0" sz="2000" lang="en-US" err="1" smtClean="0">
                <a:latin typeface="Arial" pitchFamily="34" charset="0"/>
                <a:cs typeface="Arial" pitchFamily="34" charset="0"/>
              </a:rPr>
              <a:t>goldman</a:t>
            </a:r>
            <a:r>
              <a:rPr dirty="0" sz="2000" lang="en-US" smtClean="0">
                <a:latin typeface="Arial" pitchFamily="34" charset="0"/>
                <a:cs typeface="Arial" pitchFamily="34" charset="0"/>
              </a:rPr>
              <a:t> three mirror examination.</a:t>
            </a:r>
          </a:p>
          <a:p>
            <a:r>
              <a:rPr dirty="0" sz="2000" lang="en-US" smtClean="0">
                <a:latin typeface="Arial" pitchFamily="34" charset="0"/>
                <a:cs typeface="Arial" pitchFamily="34" charset="0"/>
              </a:rPr>
              <a:t>Severe </a:t>
            </a:r>
            <a:r>
              <a:rPr dirty="0" sz="2000" lang="en-US" smtClean="0">
                <a:latin typeface="Arial" pitchFamily="34" charset="0"/>
                <a:cs typeface="Arial" pitchFamily="34" charset="0"/>
              </a:rPr>
              <a:t>vitreous </a:t>
            </a:r>
            <a:r>
              <a:rPr dirty="0" sz="2000" lang="en-US" err="1" smtClean="0">
                <a:latin typeface="Arial" pitchFamily="34" charset="0"/>
                <a:cs typeface="Arial" pitchFamily="34" charset="0"/>
              </a:rPr>
              <a:t>opacification</a:t>
            </a:r>
            <a:r>
              <a:rPr dirty="0" sz="2000" lang="en-US" smtClean="0">
                <a:latin typeface="Arial" pitchFamily="34" charset="0"/>
                <a:cs typeface="Arial" pitchFamily="34" charset="0"/>
              </a:rPr>
              <a:t> presenting as </a:t>
            </a:r>
            <a:r>
              <a:rPr dirty="0" sz="2000" lang="en-US" err="1" smtClean="0">
                <a:latin typeface="Arial" pitchFamily="34" charset="0"/>
                <a:cs typeface="Arial" pitchFamily="34" charset="0"/>
              </a:rPr>
              <a:t>leucocoria</a:t>
            </a:r>
            <a:r>
              <a:rPr dirty="0" sz="2000" lang="en-US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dirty="0" sz="2000" lang="en-US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97152" name="Picture 3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5181600" y="838200"/>
            <a:ext cx="2991267" cy="2000529"/>
          </a:xfrm>
          <a:prstGeom prst="rect"/>
        </p:spPr>
      </p:pic>
      <p:sp>
        <p:nvSpPr>
          <p:cNvPr id="1048678" name="Rectangle 4"/>
          <p:cNvSpPr/>
          <p:nvPr/>
        </p:nvSpPr>
        <p:spPr>
          <a:xfrm>
            <a:off x="5331993" y="2838729"/>
            <a:ext cx="1122680" cy="332741"/>
          </a:xfrm>
          <a:prstGeom prst="rect"/>
        </p:spPr>
        <p:txBody>
          <a:bodyPr wrap="none">
            <a:spAutoFit/>
          </a:bodyPr>
          <a:p>
            <a:r>
              <a:rPr dirty="0" sz="1600" lang="en-US" smtClean="0">
                <a:latin typeface="Arial Black" pitchFamily="34" charset="0"/>
              </a:rPr>
              <a:t>Snowballs</a:t>
            </a:r>
            <a:endParaRPr dirty="0" sz="1600" lang="en-US">
              <a:latin typeface="Arial Black" pitchFamily="34" charset="0"/>
            </a:endParaRPr>
          </a:p>
        </p:txBody>
      </p:sp>
      <p:pic>
        <p:nvPicPr>
          <p:cNvPr id="2097153" name="Picture 5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5181600" y="3175595"/>
            <a:ext cx="3048425" cy="3077004"/>
          </a:xfrm>
          <a:prstGeom prst="rect"/>
        </p:spPr>
      </p:pic>
      <p:sp>
        <p:nvSpPr>
          <p:cNvPr id="1048679" name="Rectangle 6"/>
          <p:cNvSpPr/>
          <p:nvPr/>
        </p:nvSpPr>
        <p:spPr>
          <a:xfrm>
            <a:off x="3733800" y="6113696"/>
            <a:ext cx="3980181" cy="358140"/>
          </a:xfrm>
          <a:prstGeom prst="rect"/>
        </p:spPr>
        <p:txBody>
          <a:bodyPr wrap="none">
            <a:spAutoFit/>
          </a:bodyPr>
          <a:p>
            <a:r>
              <a:rPr dirty="0" lang="en-US">
                <a:latin typeface="Arial Black" pitchFamily="34" charset="0"/>
              </a:rPr>
              <a:t>peripheral </a:t>
            </a:r>
            <a:r>
              <a:rPr dirty="0" lang="en-US" err="1">
                <a:latin typeface="Arial Black" pitchFamily="34" charset="0"/>
              </a:rPr>
              <a:t>periphlebitis</a:t>
            </a:r>
            <a:r>
              <a:rPr dirty="0" lang="en-US">
                <a:latin typeface="Arial Black" pitchFamily="34" charset="0"/>
              </a:rPr>
              <a:t> and snowballs</a:t>
            </a:r>
          </a:p>
        </p:txBody>
      </p:sp>
    </p:spTree>
  </p:cSld>
  <p:clrMapOvr>
    <a:masterClrMapping/>
  </p:clrMapOvr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pic>
        <p:nvPicPr>
          <p:cNvPr id="2097154" name="Content Placeholder 3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2514600" y="1219200"/>
            <a:ext cx="3962400" cy="4256902"/>
          </a:xfrm>
        </p:spPr>
      </p:pic>
      <p:sp>
        <p:nvSpPr>
          <p:cNvPr id="1048681" name="Rectangle 4"/>
          <p:cNvSpPr/>
          <p:nvPr/>
        </p:nvSpPr>
        <p:spPr>
          <a:xfrm>
            <a:off x="2428624" y="5486400"/>
            <a:ext cx="3840480" cy="358140"/>
          </a:xfrm>
          <a:prstGeom prst="rect"/>
        </p:spPr>
        <p:txBody>
          <a:bodyPr wrap="none">
            <a:spAutoFit/>
          </a:bodyPr>
          <a:p>
            <a:r>
              <a:rPr dirty="0" lang="en-US" smtClean="0"/>
              <a:t> </a:t>
            </a:r>
            <a:r>
              <a:rPr dirty="0" lang="en-US">
                <a:latin typeface="Baskerville Old Face" pitchFamily="18" charset="0"/>
              </a:rPr>
              <a:t>inferior </a:t>
            </a:r>
            <a:r>
              <a:rPr dirty="0" lang="en-US" err="1">
                <a:latin typeface="Baskerville Old Face" pitchFamily="18" charset="0"/>
              </a:rPr>
              <a:t>snowbanking</a:t>
            </a:r>
            <a:r>
              <a:rPr dirty="0" lang="en-US">
                <a:latin typeface="Baskerville Old Face" pitchFamily="18" charset="0"/>
              </a:rPr>
              <a:t> and snowballs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p>
            <a:endParaRPr dirty="0" lang="en-US"/>
          </a:p>
        </p:txBody>
      </p:sp>
      <p:sp>
        <p:nvSpPr>
          <p:cNvPr id="104868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p>
            <a:pPr indent="0" marL="68580">
              <a:buNone/>
            </a:pPr>
            <a:r>
              <a:rPr dirty="0" lang="en-US" smtClean="0">
                <a:solidFill>
                  <a:srgbClr val="FF0000"/>
                </a:solidFill>
              </a:rPr>
              <a:t>COURSE </a:t>
            </a:r>
            <a:r>
              <a:rPr dirty="0" lang="en-US" smtClean="0"/>
              <a:t>: usually chronic with three distinct patterns.</a:t>
            </a:r>
          </a:p>
          <a:p>
            <a:r>
              <a:rPr dirty="0" lang="en-US"/>
              <a:t> </a:t>
            </a:r>
            <a:r>
              <a:rPr dirty="0" lang="en-US" smtClean="0"/>
              <a:t>Single</a:t>
            </a:r>
            <a:r>
              <a:rPr dirty="0" lang="en-US" smtClean="0"/>
              <a:t>, self limiting disease (10% cases).  </a:t>
            </a:r>
          </a:p>
          <a:p>
            <a:r>
              <a:rPr dirty="0" lang="en-US"/>
              <a:t> </a:t>
            </a:r>
            <a:r>
              <a:rPr dirty="0" lang="en-US" smtClean="0"/>
              <a:t>Prolonged </a:t>
            </a:r>
            <a:r>
              <a:rPr dirty="0" lang="en-US" smtClean="0"/>
              <a:t>course without acute exacerbation  (60% cases).</a:t>
            </a:r>
          </a:p>
          <a:p>
            <a:r>
              <a:rPr dirty="0" lang="en-US"/>
              <a:t> </a:t>
            </a:r>
            <a:r>
              <a:rPr dirty="0" lang="en-US" smtClean="0"/>
              <a:t>Chronic </a:t>
            </a:r>
            <a:r>
              <a:rPr dirty="0" lang="en-US" smtClean="0"/>
              <a:t>smoldering course  with multiple  </a:t>
            </a:r>
            <a:r>
              <a:rPr dirty="0" lang="en-US" err="1" smtClean="0"/>
              <a:t>subacute</a:t>
            </a:r>
            <a:r>
              <a:rPr dirty="0" lang="en-US" smtClean="0"/>
              <a:t> exacerbation (30% cases).</a:t>
            </a:r>
          </a:p>
          <a:p>
            <a:pPr indent="0" marL="68580">
              <a:buNone/>
            </a:pPr>
            <a:r>
              <a:rPr dirty="0" lang="en-US" smtClean="0">
                <a:solidFill>
                  <a:srgbClr val="FF0000"/>
                </a:solidFill>
              </a:rPr>
              <a:t>PROGNOSIS :</a:t>
            </a:r>
            <a:r>
              <a:rPr dirty="0" lang="en-US" smtClean="0"/>
              <a:t> Relatively good if well treated.</a:t>
            </a:r>
            <a:endParaRPr dirty="0" lang="en-US"/>
          </a:p>
        </p:txBody>
      </p:sp>
    </p:spTree>
  </p:cSld>
  <p:clrMapOvr>
    <a:masterClrMapping/>
  </p:clrMapOvr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p>
            <a:endParaRPr dirty="0" lang="en-US"/>
          </a:p>
        </p:txBody>
      </p:sp>
      <p:sp>
        <p:nvSpPr>
          <p:cNvPr id="1048685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p>
            <a:pPr indent="0" marL="68580">
              <a:buNone/>
            </a:pPr>
            <a:r>
              <a:rPr dirty="0" lang="en-US" u="sng" smtClean="0">
                <a:solidFill>
                  <a:srgbClr val="FF0000"/>
                </a:solidFill>
              </a:rPr>
              <a:t>Complications</a:t>
            </a:r>
            <a:r>
              <a:rPr dirty="0" lang="en-US" u="sng">
                <a:solidFill>
                  <a:srgbClr val="FF0000"/>
                </a:solidFill>
              </a:rPr>
              <a:t> </a:t>
            </a:r>
            <a:r>
              <a:rPr dirty="0" lang="en-US" smtClean="0">
                <a:solidFill>
                  <a:srgbClr val="FF0000"/>
                </a:solidFill>
              </a:rPr>
              <a:t>:</a:t>
            </a:r>
            <a:r>
              <a:rPr dirty="0" lang="en-US" smtClean="0"/>
              <a:t> </a:t>
            </a:r>
            <a:endParaRPr dirty="0" lang="en-US" smtClean="0"/>
          </a:p>
          <a:p>
            <a:r>
              <a:rPr dirty="0" lang="en-US" smtClean="0"/>
              <a:t>Complicated cataract</a:t>
            </a:r>
            <a:r>
              <a:rPr dirty="0" lang="en-US" smtClean="0"/>
              <a:t>, </a:t>
            </a:r>
            <a:endParaRPr dirty="0" lang="en-US" smtClean="0"/>
          </a:p>
          <a:p>
            <a:r>
              <a:rPr dirty="0" lang="en-US" smtClean="0"/>
              <a:t>Cystoid </a:t>
            </a:r>
            <a:r>
              <a:rPr dirty="0" lang="en-US" smtClean="0"/>
              <a:t>macular </a:t>
            </a:r>
            <a:r>
              <a:rPr dirty="0" lang="en-US" err="1" smtClean="0"/>
              <a:t>oedema</a:t>
            </a:r>
            <a:r>
              <a:rPr dirty="0" lang="en-US" smtClean="0"/>
              <a:t>, </a:t>
            </a:r>
            <a:endParaRPr dirty="0" lang="en-US" smtClean="0"/>
          </a:p>
          <a:p>
            <a:r>
              <a:rPr dirty="0" lang="en-US" smtClean="0"/>
              <a:t>band </a:t>
            </a:r>
            <a:r>
              <a:rPr dirty="0" lang="en-US" err="1" smtClean="0"/>
              <a:t>keratopathy</a:t>
            </a:r>
            <a:r>
              <a:rPr dirty="0" lang="en-US" smtClean="0"/>
              <a:t>, </a:t>
            </a:r>
            <a:endParaRPr dirty="0" lang="en-US" smtClean="0"/>
          </a:p>
          <a:p>
            <a:r>
              <a:rPr dirty="0" lang="en-US" smtClean="0"/>
              <a:t>secondary </a:t>
            </a:r>
            <a:r>
              <a:rPr dirty="0" lang="en-US" smtClean="0"/>
              <a:t>glaucoma, </a:t>
            </a:r>
            <a:endParaRPr dirty="0" lang="en-US" smtClean="0"/>
          </a:p>
          <a:p>
            <a:r>
              <a:rPr dirty="0" lang="en-US" smtClean="0"/>
              <a:t>vitreous </a:t>
            </a:r>
            <a:r>
              <a:rPr dirty="0" lang="en-US" err="1" smtClean="0"/>
              <a:t>haemorrhage</a:t>
            </a:r>
            <a:r>
              <a:rPr dirty="0" lang="en-US" smtClean="0"/>
              <a:t> and </a:t>
            </a:r>
            <a:r>
              <a:rPr dirty="0" lang="en-US" err="1" smtClean="0"/>
              <a:t>tractional</a:t>
            </a:r>
            <a:r>
              <a:rPr dirty="0" lang="en-US" smtClean="0"/>
              <a:t> retinal detachment.</a:t>
            </a:r>
            <a:endParaRPr dirty="0" lang="en-US" u="sng"/>
          </a:p>
        </p:txBody>
      </p:sp>
    </p:spTree>
  </p:cSld>
  <p:clrMapOvr>
    <a:masterClrMapping/>
  </p:clrMapOvr>
  <p:timing/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lastClr="000000" val="windowText"/>
      </a:dk1>
      <a:lt1>
        <a:sysClr lastClr="FFFFFF" val="window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r="5400000" dist="254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dir="tl" rig="threePt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r="5400000" dist="50800" rotWithShape="0" sx="9600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dir="tl" rig="threePt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algn="tl" flip="none" sx="100000" sy="100000" tx="0" ty="0"/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Slide 1</dc:title>
  <dc:creator>admi</dc:creator>
  <cp:lastModifiedBy>Windows User</cp:lastModifiedBy>
  <dcterms:created xsi:type="dcterms:W3CDTF">2020-04-10T07:21:55Z</dcterms:created>
  <dcterms:modified xsi:type="dcterms:W3CDTF">2020-04-16T03:59:17Z</dcterms:modified>
</cp:coreProperties>
</file>